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34"/>
  </p:notesMasterIdLst>
  <p:handoutMasterIdLst>
    <p:handoutMasterId r:id="rId35"/>
  </p:handoutMasterIdLst>
  <p:sldIdLst>
    <p:sldId id="298" r:id="rId2"/>
    <p:sldId id="302" r:id="rId3"/>
    <p:sldId id="323" r:id="rId4"/>
    <p:sldId id="279" r:id="rId5"/>
    <p:sldId id="304" r:id="rId6"/>
    <p:sldId id="305" r:id="rId7"/>
    <p:sldId id="306" r:id="rId8"/>
    <p:sldId id="283" r:id="rId9"/>
    <p:sldId id="348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61" r:id="rId22"/>
    <p:sldId id="363" r:id="rId23"/>
    <p:sldId id="344" r:id="rId24"/>
    <p:sldId id="349" r:id="rId25"/>
    <p:sldId id="351" r:id="rId26"/>
    <p:sldId id="352" r:id="rId27"/>
    <p:sldId id="353" r:id="rId28"/>
    <p:sldId id="354" r:id="rId29"/>
    <p:sldId id="355" r:id="rId30"/>
    <p:sldId id="356" r:id="rId31"/>
    <p:sldId id="357" r:id="rId32"/>
    <p:sldId id="359" r:id="rId33"/>
  </p:sldIdLst>
  <p:sldSz cx="9144000" cy="6858000" type="screen4x3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FFCC"/>
    <a:srgbClr val="FDF5BA"/>
    <a:srgbClr val="1F4300"/>
    <a:srgbClr val="00AE00"/>
    <a:srgbClr val="DA9D70"/>
    <a:srgbClr val="FF92A2"/>
    <a:srgbClr val="66CC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18" autoAdjust="0"/>
    <p:restoredTop sz="82765" autoAdjust="0"/>
  </p:normalViewPr>
  <p:slideViewPr>
    <p:cSldViewPr>
      <p:cViewPr varScale="1">
        <p:scale>
          <a:sx n="57" d="100"/>
          <a:sy n="57" d="100"/>
        </p:scale>
        <p:origin x="1716" y="28"/>
      </p:cViewPr>
      <p:guideLst>
        <p:guide orient="horz" pos="2160"/>
        <p:guide pos="2880"/>
      </p:guideLst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BC52DB-A01D-4DB6-9536-63DD1EECE4B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634488-EA53-4EC3-9616-5AF1A78569DF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Make-to-Stock</a:t>
          </a:r>
          <a:endParaRPr lang="en-US" sz="1800" b="1" dirty="0">
            <a:solidFill>
              <a:schemeClr val="tx1"/>
            </a:solidFill>
          </a:endParaRPr>
        </a:p>
      </dgm:t>
    </dgm:pt>
    <dgm:pt modelId="{D2ACB60E-9987-40B4-AB6D-8C7B6B9D4F8C}" type="parTrans" cxnId="{49DC90EB-CDBD-4787-8068-D5EA1176101A}">
      <dgm:prSet/>
      <dgm:spPr/>
      <dgm:t>
        <a:bodyPr/>
        <a:lstStyle/>
        <a:p>
          <a:endParaRPr lang="en-US"/>
        </a:p>
      </dgm:t>
    </dgm:pt>
    <dgm:pt modelId="{39395BCD-DA7D-46CE-873C-6CF20E466413}" type="sibTrans" cxnId="{49DC90EB-CDBD-4787-8068-D5EA1176101A}">
      <dgm:prSet/>
      <dgm:spPr/>
      <dgm:t>
        <a:bodyPr/>
        <a:lstStyle/>
        <a:p>
          <a:endParaRPr lang="en-US"/>
        </a:p>
      </dgm:t>
    </dgm:pt>
    <dgm:pt modelId="{655E046F-1437-4E29-BBF5-CB6B967EE2FD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Assemble-to-Order</a:t>
          </a:r>
          <a:endParaRPr lang="en-US" sz="1800" b="1" dirty="0">
            <a:solidFill>
              <a:schemeClr val="tx1"/>
            </a:solidFill>
          </a:endParaRPr>
        </a:p>
      </dgm:t>
    </dgm:pt>
    <dgm:pt modelId="{A5C8D163-F856-44D0-BF02-15F42986946D}" type="parTrans" cxnId="{888DD127-B62B-4145-AC48-30715D85FBBE}">
      <dgm:prSet/>
      <dgm:spPr/>
      <dgm:t>
        <a:bodyPr/>
        <a:lstStyle/>
        <a:p>
          <a:endParaRPr lang="en-US"/>
        </a:p>
      </dgm:t>
    </dgm:pt>
    <dgm:pt modelId="{7CA4E72E-C36C-4B91-A669-0025CC9F413F}" type="sibTrans" cxnId="{888DD127-B62B-4145-AC48-30715D85FBBE}">
      <dgm:prSet/>
      <dgm:spPr/>
      <dgm:t>
        <a:bodyPr/>
        <a:lstStyle/>
        <a:p>
          <a:endParaRPr lang="en-US"/>
        </a:p>
      </dgm:t>
    </dgm:pt>
    <dgm:pt modelId="{7B86B7E4-BECA-4FC1-9A6C-5E64D0F9A475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Make-to-Order</a:t>
          </a:r>
          <a:endParaRPr lang="en-US" sz="1800" b="1" dirty="0">
            <a:solidFill>
              <a:schemeClr val="tx1"/>
            </a:solidFill>
          </a:endParaRPr>
        </a:p>
      </dgm:t>
    </dgm:pt>
    <dgm:pt modelId="{0F34D2A6-D005-4215-939B-45E9EACB86BB}" type="parTrans" cxnId="{12B754DC-AA59-46CF-861F-33DD0D4BEF1F}">
      <dgm:prSet/>
      <dgm:spPr/>
      <dgm:t>
        <a:bodyPr/>
        <a:lstStyle/>
        <a:p>
          <a:endParaRPr lang="en-US"/>
        </a:p>
      </dgm:t>
    </dgm:pt>
    <dgm:pt modelId="{CFDE9F28-7F0D-4A11-9D35-D7852C79BEE5}" type="sibTrans" cxnId="{12B754DC-AA59-46CF-861F-33DD0D4BEF1F}">
      <dgm:prSet/>
      <dgm:spPr/>
      <dgm:t>
        <a:bodyPr/>
        <a:lstStyle/>
        <a:p>
          <a:endParaRPr lang="en-US"/>
        </a:p>
      </dgm:t>
    </dgm:pt>
    <dgm:pt modelId="{D49D7DCA-4C81-4C27-8D0B-22B8C6A948A6}">
      <dgm:prSet phldrT="[Text]" custT="1"/>
      <dgm:spPr/>
      <dgm:t>
        <a:bodyPr/>
        <a:lstStyle/>
        <a:p>
          <a:r>
            <a:rPr lang="en-US" sz="1800" b="1" dirty="0" smtClean="0">
              <a:solidFill>
                <a:schemeClr val="tx1"/>
              </a:solidFill>
            </a:rPr>
            <a:t>Engineer-to-Order</a:t>
          </a:r>
          <a:endParaRPr lang="en-US" sz="1800" b="1" dirty="0">
            <a:solidFill>
              <a:schemeClr val="tx1"/>
            </a:solidFill>
          </a:endParaRPr>
        </a:p>
      </dgm:t>
    </dgm:pt>
    <dgm:pt modelId="{CA18A0D7-0922-4D55-B936-127AEB78D7BD}" type="parTrans" cxnId="{3013D82C-166C-4FF3-A58A-C4757B3E37E8}">
      <dgm:prSet/>
      <dgm:spPr/>
      <dgm:t>
        <a:bodyPr/>
        <a:lstStyle/>
        <a:p>
          <a:endParaRPr lang="en-US"/>
        </a:p>
      </dgm:t>
    </dgm:pt>
    <dgm:pt modelId="{7AD1F853-ECC1-4E11-9615-BBB685271E01}" type="sibTrans" cxnId="{3013D82C-166C-4FF3-A58A-C4757B3E37E8}">
      <dgm:prSet/>
      <dgm:spPr/>
      <dgm:t>
        <a:bodyPr/>
        <a:lstStyle/>
        <a:p>
          <a:endParaRPr lang="en-US"/>
        </a:p>
      </dgm:t>
    </dgm:pt>
    <dgm:pt modelId="{44AEADDA-2D45-405B-8522-870422AE7299}">
      <dgm:prSet phldrT="[Text]" custT="1"/>
      <dgm:spPr/>
      <dgm:t>
        <a:bodyPr/>
        <a:lstStyle/>
        <a:p>
          <a:r>
            <a:rPr lang="en-US" sz="1800" b="1" dirty="0" smtClean="0"/>
            <a:t>Serve customers from finished goods inventory</a:t>
          </a:r>
          <a:endParaRPr lang="en-US" sz="1800" b="1" dirty="0"/>
        </a:p>
      </dgm:t>
    </dgm:pt>
    <dgm:pt modelId="{25B38FD9-16CC-4645-8A2B-6EC467206DF4}" type="parTrans" cxnId="{EB14AE5E-D322-49E6-9C51-7357FFDF75ED}">
      <dgm:prSet/>
      <dgm:spPr/>
      <dgm:t>
        <a:bodyPr/>
        <a:lstStyle/>
        <a:p>
          <a:endParaRPr lang="en-US"/>
        </a:p>
      </dgm:t>
    </dgm:pt>
    <dgm:pt modelId="{D03D9DE4-596E-4F1F-BEC1-D5458C905492}" type="sibTrans" cxnId="{EB14AE5E-D322-49E6-9C51-7357FFDF75ED}">
      <dgm:prSet/>
      <dgm:spPr/>
      <dgm:t>
        <a:bodyPr/>
        <a:lstStyle/>
        <a:p>
          <a:endParaRPr lang="en-US"/>
        </a:p>
      </dgm:t>
    </dgm:pt>
    <dgm:pt modelId="{1CF22BD1-7EE6-4E3E-AD23-EA5F67C22613}">
      <dgm:prSet phldrT="[Text]" custT="1"/>
      <dgm:spPr/>
      <dgm:t>
        <a:bodyPr/>
        <a:lstStyle/>
        <a:p>
          <a:r>
            <a:rPr lang="en-US" sz="1800" b="1" dirty="0" smtClean="0"/>
            <a:t>Combine a number of preassembled modules to meet a customer’s specifications</a:t>
          </a:r>
          <a:endParaRPr lang="en-US" sz="1800" b="1" dirty="0"/>
        </a:p>
      </dgm:t>
    </dgm:pt>
    <dgm:pt modelId="{A79E9C22-1161-4C4B-8566-85277121FAD8}" type="parTrans" cxnId="{9006373F-7200-4C1D-980A-403A014B2043}">
      <dgm:prSet/>
      <dgm:spPr/>
      <dgm:t>
        <a:bodyPr/>
        <a:lstStyle/>
        <a:p>
          <a:endParaRPr lang="en-US"/>
        </a:p>
      </dgm:t>
    </dgm:pt>
    <dgm:pt modelId="{518910C4-55DD-4856-BD5A-235DF05E4178}" type="sibTrans" cxnId="{9006373F-7200-4C1D-980A-403A014B2043}">
      <dgm:prSet/>
      <dgm:spPr/>
      <dgm:t>
        <a:bodyPr/>
        <a:lstStyle/>
        <a:p>
          <a:endParaRPr lang="en-US"/>
        </a:p>
      </dgm:t>
    </dgm:pt>
    <dgm:pt modelId="{93560596-29E8-4C0F-8050-CD1E5086F597}">
      <dgm:prSet phldrT="[Text]" custT="1"/>
      <dgm:spPr/>
      <dgm:t>
        <a:bodyPr/>
        <a:lstStyle/>
        <a:p>
          <a:r>
            <a:rPr lang="en-US" sz="1800" b="1" dirty="0" smtClean="0"/>
            <a:t>Make the customer’s product from raw materials, parts, and components</a:t>
          </a:r>
          <a:endParaRPr lang="en-US" sz="1800" b="1" dirty="0"/>
        </a:p>
      </dgm:t>
    </dgm:pt>
    <dgm:pt modelId="{0F51A19B-1841-4C11-8986-C48A067801BD}" type="parTrans" cxnId="{C691C486-BFFD-4974-8D19-5A0BAAEB79B4}">
      <dgm:prSet/>
      <dgm:spPr/>
      <dgm:t>
        <a:bodyPr/>
        <a:lstStyle/>
        <a:p>
          <a:endParaRPr lang="en-US"/>
        </a:p>
      </dgm:t>
    </dgm:pt>
    <dgm:pt modelId="{8E57B3DC-7B47-4E7E-9323-3994A0ED9269}" type="sibTrans" cxnId="{C691C486-BFFD-4974-8D19-5A0BAAEB79B4}">
      <dgm:prSet/>
      <dgm:spPr/>
      <dgm:t>
        <a:bodyPr/>
        <a:lstStyle/>
        <a:p>
          <a:endParaRPr lang="en-US"/>
        </a:p>
      </dgm:t>
    </dgm:pt>
    <dgm:pt modelId="{72D2721C-E66B-4056-AD30-026877FD34C0}">
      <dgm:prSet phldrT="[Text]" custT="1"/>
      <dgm:spPr/>
      <dgm:t>
        <a:bodyPr/>
        <a:lstStyle/>
        <a:p>
          <a:r>
            <a:rPr lang="en-US" sz="1800" b="1" dirty="0" smtClean="0"/>
            <a:t>Work with the customer to design and then make the product</a:t>
          </a:r>
          <a:endParaRPr lang="en-US" sz="1800" b="1" dirty="0"/>
        </a:p>
      </dgm:t>
    </dgm:pt>
    <dgm:pt modelId="{0B6047B9-7E58-4ABD-826F-3D569BF60F5B}" type="parTrans" cxnId="{04E41724-346E-4086-B4CF-A1CED92E88E0}">
      <dgm:prSet/>
      <dgm:spPr/>
      <dgm:t>
        <a:bodyPr/>
        <a:lstStyle/>
        <a:p>
          <a:endParaRPr lang="en-US"/>
        </a:p>
      </dgm:t>
    </dgm:pt>
    <dgm:pt modelId="{A530B07A-9308-49F5-8E23-9478B9EA3575}" type="sibTrans" cxnId="{04E41724-346E-4086-B4CF-A1CED92E88E0}">
      <dgm:prSet/>
      <dgm:spPr/>
      <dgm:t>
        <a:bodyPr/>
        <a:lstStyle/>
        <a:p>
          <a:endParaRPr lang="en-US"/>
        </a:p>
      </dgm:t>
    </dgm:pt>
    <dgm:pt modelId="{945B4524-ED66-4792-A004-A76B8AF18D76}" type="pres">
      <dgm:prSet presAssocID="{A6BC52DB-A01D-4DB6-9536-63DD1EECE4B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6A0418-CEA4-4DAC-9F9D-55D3691FE706}" type="pres">
      <dgm:prSet presAssocID="{18634488-EA53-4EC3-9616-5AF1A78569DF}" presName="parentLin" presStyleCnt="0"/>
      <dgm:spPr/>
    </dgm:pt>
    <dgm:pt modelId="{6F4336E1-3E05-48C0-BBE9-F1EA2F6BAD2E}" type="pres">
      <dgm:prSet presAssocID="{18634488-EA53-4EC3-9616-5AF1A78569DF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1E4D05EF-13D3-422E-A9FC-D51EECB78AC0}" type="pres">
      <dgm:prSet presAssocID="{18634488-EA53-4EC3-9616-5AF1A78569DF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E4F373-1DBC-453E-B222-A77EBBE8D52C}" type="pres">
      <dgm:prSet presAssocID="{18634488-EA53-4EC3-9616-5AF1A78569DF}" presName="negativeSpace" presStyleCnt="0"/>
      <dgm:spPr/>
    </dgm:pt>
    <dgm:pt modelId="{34E4891A-4B84-46F0-B8A8-D1FDE498137E}" type="pres">
      <dgm:prSet presAssocID="{18634488-EA53-4EC3-9616-5AF1A78569DF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BA377-E798-4755-9439-8F5245299508}" type="pres">
      <dgm:prSet presAssocID="{39395BCD-DA7D-46CE-873C-6CF20E466413}" presName="spaceBetweenRectangles" presStyleCnt="0"/>
      <dgm:spPr/>
    </dgm:pt>
    <dgm:pt modelId="{B0EAD0BB-9CB1-4B22-AB83-B12B2229FA26}" type="pres">
      <dgm:prSet presAssocID="{655E046F-1437-4E29-BBF5-CB6B967EE2FD}" presName="parentLin" presStyleCnt="0"/>
      <dgm:spPr/>
    </dgm:pt>
    <dgm:pt modelId="{113F4208-D6E3-4AA9-84DD-04CF1467AD03}" type="pres">
      <dgm:prSet presAssocID="{655E046F-1437-4E29-BBF5-CB6B967EE2FD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F0EF0262-1C4E-42E4-AE4F-BB787FE04E58}" type="pres">
      <dgm:prSet presAssocID="{655E046F-1437-4E29-BBF5-CB6B967EE2F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16F80A-A8D8-4968-B5AB-3DC9427E9162}" type="pres">
      <dgm:prSet presAssocID="{655E046F-1437-4E29-BBF5-CB6B967EE2FD}" presName="negativeSpace" presStyleCnt="0"/>
      <dgm:spPr/>
    </dgm:pt>
    <dgm:pt modelId="{044B3F71-F7E0-4CF0-9374-8EFB828739F9}" type="pres">
      <dgm:prSet presAssocID="{655E046F-1437-4E29-BBF5-CB6B967EE2FD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21A05F-3A86-42EF-AD38-C152F72A14B4}" type="pres">
      <dgm:prSet presAssocID="{7CA4E72E-C36C-4B91-A669-0025CC9F413F}" presName="spaceBetweenRectangles" presStyleCnt="0"/>
      <dgm:spPr/>
    </dgm:pt>
    <dgm:pt modelId="{C6CB459A-F9D7-4554-96CC-96057209EA3F}" type="pres">
      <dgm:prSet presAssocID="{7B86B7E4-BECA-4FC1-9A6C-5E64D0F9A475}" presName="parentLin" presStyleCnt="0"/>
      <dgm:spPr/>
    </dgm:pt>
    <dgm:pt modelId="{B92B5E65-8721-4B37-AEC0-11D6382C1DC2}" type="pres">
      <dgm:prSet presAssocID="{7B86B7E4-BECA-4FC1-9A6C-5E64D0F9A47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BFB7A1CA-477E-4A0D-8BD5-64E5B9DF209D}" type="pres">
      <dgm:prSet presAssocID="{7B86B7E4-BECA-4FC1-9A6C-5E64D0F9A47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1D6F26-37DF-4C29-B5AF-7DFD8495ABAD}" type="pres">
      <dgm:prSet presAssocID="{7B86B7E4-BECA-4FC1-9A6C-5E64D0F9A475}" presName="negativeSpace" presStyleCnt="0"/>
      <dgm:spPr/>
    </dgm:pt>
    <dgm:pt modelId="{FD5173C5-0850-4879-B2DF-5F9525DA89F5}" type="pres">
      <dgm:prSet presAssocID="{7B86B7E4-BECA-4FC1-9A6C-5E64D0F9A475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86DBBC-4890-4BAC-8597-76FC5EE7C6F9}" type="pres">
      <dgm:prSet presAssocID="{CFDE9F28-7F0D-4A11-9D35-D7852C79BEE5}" presName="spaceBetweenRectangles" presStyleCnt="0"/>
      <dgm:spPr/>
    </dgm:pt>
    <dgm:pt modelId="{62A80672-2D11-484F-B271-58D364BAAA8D}" type="pres">
      <dgm:prSet presAssocID="{D49D7DCA-4C81-4C27-8D0B-22B8C6A948A6}" presName="parentLin" presStyleCnt="0"/>
      <dgm:spPr/>
    </dgm:pt>
    <dgm:pt modelId="{32C3641E-3414-47CE-8D44-657E78E09EB2}" type="pres">
      <dgm:prSet presAssocID="{D49D7DCA-4C81-4C27-8D0B-22B8C6A948A6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CA81CF62-2811-4B15-AD09-1C066A07C4AF}" type="pres">
      <dgm:prSet presAssocID="{D49D7DCA-4C81-4C27-8D0B-22B8C6A948A6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72A488-04A5-4749-B5BE-BB82B640C712}" type="pres">
      <dgm:prSet presAssocID="{D49D7DCA-4C81-4C27-8D0B-22B8C6A948A6}" presName="negativeSpace" presStyleCnt="0"/>
      <dgm:spPr/>
    </dgm:pt>
    <dgm:pt modelId="{C32C9B67-6CFE-46DD-89B2-D48310F6EAD5}" type="pres">
      <dgm:prSet presAssocID="{D49D7DCA-4C81-4C27-8D0B-22B8C6A948A6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2B754DC-AA59-46CF-861F-33DD0D4BEF1F}" srcId="{A6BC52DB-A01D-4DB6-9536-63DD1EECE4B2}" destId="{7B86B7E4-BECA-4FC1-9A6C-5E64D0F9A475}" srcOrd="2" destOrd="0" parTransId="{0F34D2A6-D005-4215-939B-45E9EACB86BB}" sibTransId="{CFDE9F28-7F0D-4A11-9D35-D7852C79BEE5}"/>
    <dgm:cxn modelId="{04E41724-346E-4086-B4CF-A1CED92E88E0}" srcId="{D49D7DCA-4C81-4C27-8D0B-22B8C6A948A6}" destId="{72D2721C-E66B-4056-AD30-026877FD34C0}" srcOrd="0" destOrd="0" parTransId="{0B6047B9-7E58-4ABD-826F-3D569BF60F5B}" sibTransId="{A530B07A-9308-49F5-8E23-9478B9EA3575}"/>
    <dgm:cxn modelId="{5A532DF2-BA6F-4C77-8B83-F1053F8ED1CF}" type="presOf" srcId="{1CF22BD1-7EE6-4E3E-AD23-EA5F67C22613}" destId="{044B3F71-F7E0-4CF0-9374-8EFB828739F9}" srcOrd="0" destOrd="0" presId="urn:microsoft.com/office/officeart/2005/8/layout/list1"/>
    <dgm:cxn modelId="{D73F252D-E392-4F62-B14F-CE1979D6A1DA}" type="presOf" srcId="{44AEADDA-2D45-405B-8522-870422AE7299}" destId="{34E4891A-4B84-46F0-B8A8-D1FDE498137E}" srcOrd="0" destOrd="0" presId="urn:microsoft.com/office/officeart/2005/8/layout/list1"/>
    <dgm:cxn modelId="{EA5C06E4-D08B-4B2A-97E3-0B4D04C9DED0}" type="presOf" srcId="{655E046F-1437-4E29-BBF5-CB6B967EE2FD}" destId="{F0EF0262-1C4E-42E4-AE4F-BB787FE04E58}" srcOrd="1" destOrd="0" presId="urn:microsoft.com/office/officeart/2005/8/layout/list1"/>
    <dgm:cxn modelId="{25BEDAAB-B4A4-4D61-A235-5FBC512144C7}" type="presOf" srcId="{93560596-29E8-4C0F-8050-CD1E5086F597}" destId="{FD5173C5-0850-4879-B2DF-5F9525DA89F5}" srcOrd="0" destOrd="0" presId="urn:microsoft.com/office/officeart/2005/8/layout/list1"/>
    <dgm:cxn modelId="{F8970BCC-B7A6-4A83-8A6F-8EFCC0186552}" type="presOf" srcId="{655E046F-1437-4E29-BBF5-CB6B967EE2FD}" destId="{113F4208-D6E3-4AA9-84DD-04CF1467AD03}" srcOrd="0" destOrd="0" presId="urn:microsoft.com/office/officeart/2005/8/layout/list1"/>
    <dgm:cxn modelId="{2B68D489-7298-4B81-9F1B-CB4CA8C9551C}" type="presOf" srcId="{18634488-EA53-4EC3-9616-5AF1A78569DF}" destId="{6F4336E1-3E05-48C0-BBE9-F1EA2F6BAD2E}" srcOrd="0" destOrd="0" presId="urn:microsoft.com/office/officeart/2005/8/layout/list1"/>
    <dgm:cxn modelId="{C691C486-BFFD-4974-8D19-5A0BAAEB79B4}" srcId="{7B86B7E4-BECA-4FC1-9A6C-5E64D0F9A475}" destId="{93560596-29E8-4C0F-8050-CD1E5086F597}" srcOrd="0" destOrd="0" parTransId="{0F51A19B-1841-4C11-8986-C48A067801BD}" sibTransId="{8E57B3DC-7B47-4E7E-9323-3994A0ED9269}"/>
    <dgm:cxn modelId="{B4A63BCC-17E8-4EE4-9596-41C567C8D75E}" type="presOf" srcId="{18634488-EA53-4EC3-9616-5AF1A78569DF}" destId="{1E4D05EF-13D3-422E-A9FC-D51EECB78AC0}" srcOrd="1" destOrd="0" presId="urn:microsoft.com/office/officeart/2005/8/layout/list1"/>
    <dgm:cxn modelId="{5C633F10-BEC1-44ED-B2D7-2E7ADD00CD6C}" type="presOf" srcId="{A6BC52DB-A01D-4DB6-9536-63DD1EECE4B2}" destId="{945B4524-ED66-4792-A004-A76B8AF18D76}" srcOrd="0" destOrd="0" presId="urn:microsoft.com/office/officeart/2005/8/layout/list1"/>
    <dgm:cxn modelId="{B56B4642-F28B-40EC-9794-0440BDA03CE7}" type="presOf" srcId="{D49D7DCA-4C81-4C27-8D0B-22B8C6A948A6}" destId="{CA81CF62-2811-4B15-AD09-1C066A07C4AF}" srcOrd="1" destOrd="0" presId="urn:microsoft.com/office/officeart/2005/8/layout/list1"/>
    <dgm:cxn modelId="{44A39C6B-478C-47E7-9794-FA5C2EACAA2C}" type="presOf" srcId="{72D2721C-E66B-4056-AD30-026877FD34C0}" destId="{C32C9B67-6CFE-46DD-89B2-D48310F6EAD5}" srcOrd="0" destOrd="0" presId="urn:microsoft.com/office/officeart/2005/8/layout/list1"/>
    <dgm:cxn modelId="{DDDAFA2A-2786-48F5-8877-7D56A6399339}" type="presOf" srcId="{7B86B7E4-BECA-4FC1-9A6C-5E64D0F9A475}" destId="{B92B5E65-8721-4B37-AEC0-11D6382C1DC2}" srcOrd="0" destOrd="0" presId="urn:microsoft.com/office/officeart/2005/8/layout/list1"/>
    <dgm:cxn modelId="{02B2052A-28FA-4DB3-A4A2-0CDD280B6BFA}" type="presOf" srcId="{7B86B7E4-BECA-4FC1-9A6C-5E64D0F9A475}" destId="{BFB7A1CA-477E-4A0D-8BD5-64E5B9DF209D}" srcOrd="1" destOrd="0" presId="urn:microsoft.com/office/officeart/2005/8/layout/list1"/>
    <dgm:cxn modelId="{EB14AE5E-D322-49E6-9C51-7357FFDF75ED}" srcId="{18634488-EA53-4EC3-9616-5AF1A78569DF}" destId="{44AEADDA-2D45-405B-8522-870422AE7299}" srcOrd="0" destOrd="0" parTransId="{25B38FD9-16CC-4645-8A2B-6EC467206DF4}" sibTransId="{D03D9DE4-596E-4F1F-BEC1-D5458C905492}"/>
    <dgm:cxn modelId="{3013D82C-166C-4FF3-A58A-C4757B3E37E8}" srcId="{A6BC52DB-A01D-4DB6-9536-63DD1EECE4B2}" destId="{D49D7DCA-4C81-4C27-8D0B-22B8C6A948A6}" srcOrd="3" destOrd="0" parTransId="{CA18A0D7-0922-4D55-B936-127AEB78D7BD}" sibTransId="{7AD1F853-ECC1-4E11-9615-BBB685271E01}"/>
    <dgm:cxn modelId="{9006373F-7200-4C1D-980A-403A014B2043}" srcId="{655E046F-1437-4E29-BBF5-CB6B967EE2FD}" destId="{1CF22BD1-7EE6-4E3E-AD23-EA5F67C22613}" srcOrd="0" destOrd="0" parTransId="{A79E9C22-1161-4C4B-8566-85277121FAD8}" sibTransId="{518910C4-55DD-4856-BD5A-235DF05E4178}"/>
    <dgm:cxn modelId="{888DD127-B62B-4145-AC48-30715D85FBBE}" srcId="{A6BC52DB-A01D-4DB6-9536-63DD1EECE4B2}" destId="{655E046F-1437-4E29-BBF5-CB6B967EE2FD}" srcOrd="1" destOrd="0" parTransId="{A5C8D163-F856-44D0-BF02-15F42986946D}" sibTransId="{7CA4E72E-C36C-4B91-A669-0025CC9F413F}"/>
    <dgm:cxn modelId="{96F9A906-3BB4-4B0F-9308-2A9901C53095}" type="presOf" srcId="{D49D7DCA-4C81-4C27-8D0B-22B8C6A948A6}" destId="{32C3641E-3414-47CE-8D44-657E78E09EB2}" srcOrd="0" destOrd="0" presId="urn:microsoft.com/office/officeart/2005/8/layout/list1"/>
    <dgm:cxn modelId="{49DC90EB-CDBD-4787-8068-D5EA1176101A}" srcId="{A6BC52DB-A01D-4DB6-9536-63DD1EECE4B2}" destId="{18634488-EA53-4EC3-9616-5AF1A78569DF}" srcOrd="0" destOrd="0" parTransId="{D2ACB60E-9987-40B4-AB6D-8C7B6B9D4F8C}" sibTransId="{39395BCD-DA7D-46CE-873C-6CF20E466413}"/>
    <dgm:cxn modelId="{6C8C5DD8-6E99-4B16-BC41-ACF58BA5556E}" type="presParOf" srcId="{945B4524-ED66-4792-A004-A76B8AF18D76}" destId="{7F6A0418-CEA4-4DAC-9F9D-55D3691FE706}" srcOrd="0" destOrd="0" presId="urn:microsoft.com/office/officeart/2005/8/layout/list1"/>
    <dgm:cxn modelId="{F029DD9E-EEDD-4F75-9C82-9A8D1A5B58BF}" type="presParOf" srcId="{7F6A0418-CEA4-4DAC-9F9D-55D3691FE706}" destId="{6F4336E1-3E05-48C0-BBE9-F1EA2F6BAD2E}" srcOrd="0" destOrd="0" presId="urn:microsoft.com/office/officeart/2005/8/layout/list1"/>
    <dgm:cxn modelId="{30C8A184-CF2C-47DB-8BDF-2BD02F248745}" type="presParOf" srcId="{7F6A0418-CEA4-4DAC-9F9D-55D3691FE706}" destId="{1E4D05EF-13D3-422E-A9FC-D51EECB78AC0}" srcOrd="1" destOrd="0" presId="urn:microsoft.com/office/officeart/2005/8/layout/list1"/>
    <dgm:cxn modelId="{C48349CC-D900-4047-B0E5-5EDD82B8BCF3}" type="presParOf" srcId="{945B4524-ED66-4792-A004-A76B8AF18D76}" destId="{9FE4F373-1DBC-453E-B222-A77EBBE8D52C}" srcOrd="1" destOrd="0" presId="urn:microsoft.com/office/officeart/2005/8/layout/list1"/>
    <dgm:cxn modelId="{DE928B3B-207A-4B98-ACD3-F7FA1737281E}" type="presParOf" srcId="{945B4524-ED66-4792-A004-A76B8AF18D76}" destId="{34E4891A-4B84-46F0-B8A8-D1FDE498137E}" srcOrd="2" destOrd="0" presId="urn:microsoft.com/office/officeart/2005/8/layout/list1"/>
    <dgm:cxn modelId="{4A10EF44-1F0E-4824-875A-C901931D56B7}" type="presParOf" srcId="{945B4524-ED66-4792-A004-A76B8AF18D76}" destId="{D6FBA377-E798-4755-9439-8F5245299508}" srcOrd="3" destOrd="0" presId="urn:microsoft.com/office/officeart/2005/8/layout/list1"/>
    <dgm:cxn modelId="{55A876A6-00ED-4B73-AD3C-061B04C76A8E}" type="presParOf" srcId="{945B4524-ED66-4792-A004-A76B8AF18D76}" destId="{B0EAD0BB-9CB1-4B22-AB83-B12B2229FA26}" srcOrd="4" destOrd="0" presId="urn:microsoft.com/office/officeart/2005/8/layout/list1"/>
    <dgm:cxn modelId="{A647EA72-665D-4D4F-BB3E-05C9160F699E}" type="presParOf" srcId="{B0EAD0BB-9CB1-4B22-AB83-B12B2229FA26}" destId="{113F4208-D6E3-4AA9-84DD-04CF1467AD03}" srcOrd="0" destOrd="0" presId="urn:microsoft.com/office/officeart/2005/8/layout/list1"/>
    <dgm:cxn modelId="{46825E63-8AE1-45C3-9D4F-1C2995A9997A}" type="presParOf" srcId="{B0EAD0BB-9CB1-4B22-AB83-B12B2229FA26}" destId="{F0EF0262-1C4E-42E4-AE4F-BB787FE04E58}" srcOrd="1" destOrd="0" presId="urn:microsoft.com/office/officeart/2005/8/layout/list1"/>
    <dgm:cxn modelId="{D5326DF0-5385-4B02-91C2-B67AFDF6FE5E}" type="presParOf" srcId="{945B4524-ED66-4792-A004-A76B8AF18D76}" destId="{6316F80A-A8D8-4968-B5AB-3DC9427E9162}" srcOrd="5" destOrd="0" presId="urn:microsoft.com/office/officeart/2005/8/layout/list1"/>
    <dgm:cxn modelId="{B3437039-B401-462D-B5C7-50FFB7A46C85}" type="presParOf" srcId="{945B4524-ED66-4792-A004-A76B8AF18D76}" destId="{044B3F71-F7E0-4CF0-9374-8EFB828739F9}" srcOrd="6" destOrd="0" presId="urn:microsoft.com/office/officeart/2005/8/layout/list1"/>
    <dgm:cxn modelId="{8A7CA973-1A2B-404A-8895-9AB4E76DA29E}" type="presParOf" srcId="{945B4524-ED66-4792-A004-A76B8AF18D76}" destId="{6F21A05F-3A86-42EF-AD38-C152F72A14B4}" srcOrd="7" destOrd="0" presId="urn:microsoft.com/office/officeart/2005/8/layout/list1"/>
    <dgm:cxn modelId="{9F48D724-53CB-4888-B41F-5CBA063506BE}" type="presParOf" srcId="{945B4524-ED66-4792-A004-A76B8AF18D76}" destId="{C6CB459A-F9D7-4554-96CC-96057209EA3F}" srcOrd="8" destOrd="0" presId="urn:microsoft.com/office/officeart/2005/8/layout/list1"/>
    <dgm:cxn modelId="{10FBB52A-54F8-4B61-A6B1-F2D6F4B3BA21}" type="presParOf" srcId="{C6CB459A-F9D7-4554-96CC-96057209EA3F}" destId="{B92B5E65-8721-4B37-AEC0-11D6382C1DC2}" srcOrd="0" destOrd="0" presId="urn:microsoft.com/office/officeart/2005/8/layout/list1"/>
    <dgm:cxn modelId="{0BC80999-4FE9-4C76-BED2-6ED04F8E7366}" type="presParOf" srcId="{C6CB459A-F9D7-4554-96CC-96057209EA3F}" destId="{BFB7A1CA-477E-4A0D-8BD5-64E5B9DF209D}" srcOrd="1" destOrd="0" presId="urn:microsoft.com/office/officeart/2005/8/layout/list1"/>
    <dgm:cxn modelId="{CFC829A3-4FAA-4E25-93CD-703F629B90CB}" type="presParOf" srcId="{945B4524-ED66-4792-A004-A76B8AF18D76}" destId="{791D6F26-37DF-4C29-B5AF-7DFD8495ABAD}" srcOrd="9" destOrd="0" presId="urn:microsoft.com/office/officeart/2005/8/layout/list1"/>
    <dgm:cxn modelId="{A78C7C55-592A-49FE-AC01-6712FEC670FB}" type="presParOf" srcId="{945B4524-ED66-4792-A004-A76B8AF18D76}" destId="{FD5173C5-0850-4879-B2DF-5F9525DA89F5}" srcOrd="10" destOrd="0" presId="urn:microsoft.com/office/officeart/2005/8/layout/list1"/>
    <dgm:cxn modelId="{C9D11FCC-091C-42BD-B7CA-7FD90C2712F6}" type="presParOf" srcId="{945B4524-ED66-4792-A004-A76B8AF18D76}" destId="{0B86DBBC-4890-4BAC-8597-76FC5EE7C6F9}" srcOrd="11" destOrd="0" presId="urn:microsoft.com/office/officeart/2005/8/layout/list1"/>
    <dgm:cxn modelId="{735B7A58-453B-4CE6-B82D-38910B0BC9AA}" type="presParOf" srcId="{945B4524-ED66-4792-A004-A76B8AF18D76}" destId="{62A80672-2D11-484F-B271-58D364BAAA8D}" srcOrd="12" destOrd="0" presId="urn:microsoft.com/office/officeart/2005/8/layout/list1"/>
    <dgm:cxn modelId="{B608F495-1E11-4BBB-BF90-21C21ED09C54}" type="presParOf" srcId="{62A80672-2D11-484F-B271-58D364BAAA8D}" destId="{32C3641E-3414-47CE-8D44-657E78E09EB2}" srcOrd="0" destOrd="0" presId="urn:microsoft.com/office/officeart/2005/8/layout/list1"/>
    <dgm:cxn modelId="{2321B041-301D-4717-A5E8-512256AFD8C3}" type="presParOf" srcId="{62A80672-2D11-484F-B271-58D364BAAA8D}" destId="{CA81CF62-2811-4B15-AD09-1C066A07C4AF}" srcOrd="1" destOrd="0" presId="urn:microsoft.com/office/officeart/2005/8/layout/list1"/>
    <dgm:cxn modelId="{BECE5B8F-D5D1-41DD-A85B-BD0FCCB2F65D}" type="presParOf" srcId="{945B4524-ED66-4792-A004-A76B8AF18D76}" destId="{F372A488-04A5-4749-B5BE-BB82B640C712}" srcOrd="13" destOrd="0" presId="urn:microsoft.com/office/officeart/2005/8/layout/list1"/>
    <dgm:cxn modelId="{DCC764AA-980C-470F-B54A-80E37261A23C}" type="presParOf" srcId="{945B4524-ED66-4792-A004-A76B8AF18D76}" destId="{C32C9B67-6CFE-46DD-89B2-D48310F6EAD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4891A-4B84-46F0-B8A8-D1FDE498137E}">
      <dsp:nvSpPr>
        <dsp:cNvPr id="0" name=""/>
        <dsp:cNvSpPr/>
      </dsp:nvSpPr>
      <dsp:spPr>
        <a:xfrm>
          <a:off x="0" y="298500"/>
          <a:ext cx="8153400" cy="685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312420" rIns="63279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Serve customers from finished goods inventory</a:t>
          </a:r>
          <a:endParaRPr lang="en-US" sz="1800" b="1" kern="1200" dirty="0"/>
        </a:p>
      </dsp:txBody>
      <dsp:txXfrm>
        <a:off x="0" y="298500"/>
        <a:ext cx="8153400" cy="685125"/>
      </dsp:txXfrm>
    </dsp:sp>
    <dsp:sp modelId="{1E4D05EF-13D3-422E-A9FC-D51EECB78AC0}">
      <dsp:nvSpPr>
        <dsp:cNvPr id="0" name=""/>
        <dsp:cNvSpPr/>
      </dsp:nvSpPr>
      <dsp:spPr>
        <a:xfrm>
          <a:off x="407670" y="77099"/>
          <a:ext cx="570738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Make-to-Stock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429286" y="98715"/>
        <a:ext cx="5664148" cy="399568"/>
      </dsp:txXfrm>
    </dsp:sp>
    <dsp:sp modelId="{044B3F71-F7E0-4CF0-9374-8EFB828739F9}">
      <dsp:nvSpPr>
        <dsp:cNvPr id="0" name=""/>
        <dsp:cNvSpPr/>
      </dsp:nvSpPr>
      <dsp:spPr>
        <a:xfrm>
          <a:off x="0" y="1286025"/>
          <a:ext cx="8153400" cy="921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312420" rIns="63279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Combine a number of preassembled modules to meet a customer’s specifications</a:t>
          </a:r>
          <a:endParaRPr lang="en-US" sz="1800" b="1" kern="1200" dirty="0"/>
        </a:p>
      </dsp:txBody>
      <dsp:txXfrm>
        <a:off x="0" y="1286025"/>
        <a:ext cx="8153400" cy="921375"/>
      </dsp:txXfrm>
    </dsp:sp>
    <dsp:sp modelId="{F0EF0262-1C4E-42E4-AE4F-BB787FE04E58}">
      <dsp:nvSpPr>
        <dsp:cNvPr id="0" name=""/>
        <dsp:cNvSpPr/>
      </dsp:nvSpPr>
      <dsp:spPr>
        <a:xfrm>
          <a:off x="407670" y="1064625"/>
          <a:ext cx="570738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Assemble-to-Order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429286" y="1086241"/>
        <a:ext cx="5664148" cy="399568"/>
      </dsp:txXfrm>
    </dsp:sp>
    <dsp:sp modelId="{FD5173C5-0850-4879-B2DF-5F9525DA89F5}">
      <dsp:nvSpPr>
        <dsp:cNvPr id="0" name=""/>
        <dsp:cNvSpPr/>
      </dsp:nvSpPr>
      <dsp:spPr>
        <a:xfrm>
          <a:off x="0" y="2509800"/>
          <a:ext cx="8153400" cy="9213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312420" rIns="63279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Make the customer’s product from raw materials, parts, and components</a:t>
          </a:r>
          <a:endParaRPr lang="en-US" sz="1800" b="1" kern="1200" dirty="0"/>
        </a:p>
      </dsp:txBody>
      <dsp:txXfrm>
        <a:off x="0" y="2509800"/>
        <a:ext cx="8153400" cy="921375"/>
      </dsp:txXfrm>
    </dsp:sp>
    <dsp:sp modelId="{BFB7A1CA-477E-4A0D-8BD5-64E5B9DF209D}">
      <dsp:nvSpPr>
        <dsp:cNvPr id="0" name=""/>
        <dsp:cNvSpPr/>
      </dsp:nvSpPr>
      <dsp:spPr>
        <a:xfrm>
          <a:off x="407670" y="2288400"/>
          <a:ext cx="570738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Make-to-Order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429286" y="2310016"/>
        <a:ext cx="5664148" cy="399568"/>
      </dsp:txXfrm>
    </dsp:sp>
    <dsp:sp modelId="{C32C9B67-6CFE-46DD-89B2-D48310F6EAD5}">
      <dsp:nvSpPr>
        <dsp:cNvPr id="0" name=""/>
        <dsp:cNvSpPr/>
      </dsp:nvSpPr>
      <dsp:spPr>
        <a:xfrm>
          <a:off x="0" y="3733575"/>
          <a:ext cx="8153400" cy="685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2794" tIns="312420" rIns="63279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smtClean="0"/>
            <a:t>Work with the customer to design and then make the product</a:t>
          </a:r>
          <a:endParaRPr lang="en-US" sz="1800" b="1" kern="1200" dirty="0"/>
        </a:p>
      </dsp:txBody>
      <dsp:txXfrm>
        <a:off x="0" y="3733575"/>
        <a:ext cx="8153400" cy="685125"/>
      </dsp:txXfrm>
    </dsp:sp>
    <dsp:sp modelId="{CA81CF62-2811-4B15-AD09-1C066A07C4AF}">
      <dsp:nvSpPr>
        <dsp:cNvPr id="0" name=""/>
        <dsp:cNvSpPr/>
      </dsp:nvSpPr>
      <dsp:spPr>
        <a:xfrm>
          <a:off x="407670" y="3512175"/>
          <a:ext cx="570738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725" tIns="0" rIns="215725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chemeClr val="tx1"/>
              </a:solidFill>
            </a:rPr>
            <a:t>Engineer-to-Order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429286" y="3533791"/>
        <a:ext cx="5664148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0550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66725" y="3378200"/>
            <a:ext cx="5999163" cy="52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07" tIns="45295" rIns="92207" bIns="452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43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3263"/>
            <a:ext cx="4632325" cy="34734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20418252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73340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24940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 idx="4294967295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lIns="91435" tIns="45717" rIns="91435" bIns="45717"/>
          <a:lstStyle>
            <a:lvl1pPr defTabSz="94927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09" indent="-285734" defTabSz="94927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2937" indent="-228587" defTabSz="94927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111" indent="-228587" defTabSz="94927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287" indent="-228587" defTabSz="94927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461" indent="-228587" defTabSz="94927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635" indent="-228587" defTabSz="94927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8811" indent="-228587" defTabSz="94927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5985" indent="-228587" defTabSz="94927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sz="1000" smtClean="0"/>
              <a:t>Chapter 2</a:t>
            </a: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93780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/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412" tIns="0" rIns="19412" bIns="0" anchor="b"/>
          <a:lstStyle/>
          <a:p>
            <a:pPr algn="r" eaLnBrk="0" hangingPunct="0"/>
            <a:r>
              <a:rPr lang="en-US" sz="1000">
                <a:effectLst/>
                <a:latin typeface="Times New Roman" pitchFamily="18" charset="0"/>
              </a:rPr>
              <a:t>4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/>
          <a:p>
            <a:pPr>
              <a:defRPr/>
            </a:pPr>
            <a:endParaRPr lang="en-US"/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/>
          <a:p>
            <a:pPr>
              <a:defRPr/>
            </a:pPr>
            <a:endParaRPr lang="en-US"/>
          </a:p>
        </p:txBody>
      </p:sp>
      <p:sp>
        <p:nvSpPr>
          <p:cNvPr id="194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  <p:sp>
        <p:nvSpPr>
          <p:cNvPr id="19463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982254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48362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946133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48994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/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412" tIns="0" rIns="19412" bIns="0" anchor="b"/>
          <a:lstStyle/>
          <a:p>
            <a:pPr algn="r" eaLnBrk="0" hangingPunct="0"/>
            <a:r>
              <a:rPr lang="en-US" sz="1000">
                <a:effectLst/>
                <a:latin typeface="Times New Roman" pitchFamily="18" charset="0"/>
              </a:rPr>
              <a:t>4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/>
          <a:p>
            <a:pPr>
              <a:defRPr/>
            </a:pPr>
            <a:endParaRPr lang="en-US"/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/>
          <a:p>
            <a:pPr>
              <a:defRPr/>
            </a:pPr>
            <a:endParaRPr lang="en-US"/>
          </a:p>
        </p:txBody>
      </p:sp>
      <p:sp>
        <p:nvSpPr>
          <p:cNvPr id="184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noFill/>
          <a:ln cap="flat"/>
        </p:spPr>
      </p:sp>
      <p:sp>
        <p:nvSpPr>
          <p:cNvPr id="18439" name="Rectangle 7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85075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96535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</p:spPr>
        <p:txBody>
          <a:bodyPr lIns="93177" tIns="46589" rIns="93177" bIns="46589"/>
          <a:lstStyle>
            <a:lvl1pPr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62377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3028264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94151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960038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DEF37A6-F763-40CA-8E63-99B493CE0D50}" type="slidenum">
              <a:rPr lang="en-US" sz="1200"/>
              <a:pPr eaLnBrk="1" hangingPunct="1"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902599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</p:spPr>
        <p:txBody>
          <a:bodyPr lIns="93177" tIns="46589" rIns="93177" bIns="46589"/>
          <a:lstStyle>
            <a:lvl1pPr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62377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3028264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94151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960038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7221CCD-D2A7-4DFF-BF82-3F0A3ECEE783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79918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</p:spPr>
        <p:txBody>
          <a:bodyPr lIns="93177" tIns="46589" rIns="93177" bIns="46589"/>
          <a:lstStyle>
            <a:lvl1pPr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62377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3028264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94151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960038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F354097-E82E-41B3-A519-6435318B17A5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/>
          <a:p>
            <a:pPr>
              <a:defRPr/>
            </a:pPr>
            <a:endParaRPr lang="en-US"/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412" tIns="0" rIns="19412" bIns="0" anchor="b"/>
          <a:lstStyle/>
          <a:p>
            <a:pPr algn="r" eaLnBrk="0" hangingPunct="0"/>
            <a:r>
              <a:rPr lang="en-US" sz="1000">
                <a:effectLst/>
                <a:latin typeface="Times New Roman" pitchFamily="18" charset="0"/>
              </a:rPr>
              <a:t>11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/>
          <a:p>
            <a:pPr>
              <a:defRPr/>
            </a:pPr>
            <a:endParaRPr lang="en-US"/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/>
          <a:p>
            <a:pPr>
              <a:defRPr/>
            </a:pPr>
            <a:endParaRPr lang="en-US"/>
          </a:p>
        </p:txBody>
      </p:sp>
      <p:sp>
        <p:nvSpPr>
          <p:cNvPr id="4915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 w="12700" cap="flat">
            <a:solidFill>
              <a:schemeClr val="tx1"/>
            </a:solidFill>
          </a:ln>
        </p:spPr>
      </p:sp>
      <p:sp>
        <p:nvSpPr>
          <p:cNvPr id="4916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67360" y="3378015"/>
            <a:ext cx="5997787" cy="5221155"/>
          </a:xfrm>
          <a:noFill/>
        </p:spPr>
        <p:txBody>
          <a:bodyPr lIns="92207" tIns="45295" rIns="92207" bIns="45295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20938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57066" indent="-291179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64717" indent="-232943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30604" indent="-232943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96491" indent="-232943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CD718C78-33C4-4542-A8FE-CB6A7A58AC18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5325"/>
            <a:ext cx="4649788" cy="3487738"/>
          </a:xfrm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415790"/>
            <a:ext cx="5140960" cy="4184994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sk-SK" altLang="en-US" smtClean="0"/>
          </a:p>
        </p:txBody>
      </p:sp>
    </p:spTree>
    <p:extLst>
      <p:ext uri="{BB962C8B-B14F-4D97-AF65-F5344CB8AC3E}">
        <p14:creationId xmlns:p14="http://schemas.microsoft.com/office/powerpoint/2010/main" val="2779632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lIns="93177" tIns="46589" rIns="93177" bIns="46589"/>
          <a:lstStyle/>
          <a:p>
            <a:pPr>
              <a:defRPr/>
            </a:pPr>
            <a:fld id="{5B08664F-BC71-458C-AF17-B8322673621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75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</p:spPr>
        <p:txBody>
          <a:bodyPr lIns="93177" tIns="46589" rIns="93177" bIns="46589"/>
          <a:lstStyle>
            <a:lvl1pPr eaLnBrk="0" hangingPunct="0">
              <a:defRPr sz="29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defRPr sz="29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defRPr sz="2900">
                <a:solidFill>
                  <a:schemeClr val="tx1"/>
                </a:solidFill>
                <a:latin typeface="Arial" charset="0"/>
              </a:defRPr>
            </a:lvl5pPr>
            <a:lvl6pPr marL="2562377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6pPr>
            <a:lvl7pPr marL="3028264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7pPr>
            <a:lvl8pPr marL="3494151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8pPr>
            <a:lvl9pPr marL="3960038" indent="-232943" algn="ctr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4893B2E-C53A-4C98-ADF1-B9D5B815526A}" type="slidenum">
              <a:rPr lang="en-US" sz="1200"/>
              <a:pPr eaLnBrk="1" hangingPunct="1"/>
              <a:t>20</a:t>
            </a:fld>
            <a:endParaRPr lang="en-US" sz="120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609979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lIns="93177" tIns="46589" rIns="93177" bIns="46589"/>
          <a:lstStyle/>
          <a:p>
            <a:fld id="{0B646931-596C-4FD1-8ECF-EE3C4B5034E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025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lIns="93177" tIns="46589" rIns="93177" bIns="46589"/>
          <a:lstStyle/>
          <a:p>
            <a:fld id="{0B646931-596C-4FD1-8ECF-EE3C4B5034E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4735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lIns="93177" tIns="46589" rIns="93177" bIns="46589"/>
          <a:lstStyle/>
          <a:p>
            <a:fld id="{0B646931-596C-4FD1-8ECF-EE3C4B5034E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841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284193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43083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76515" y="703686"/>
            <a:ext cx="4657372" cy="3473238"/>
          </a:xfrm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88356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57222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lIns="93177" tIns="46589" rIns="93177" bIns="46589"/>
          <a:lstStyle/>
          <a:p>
            <a:pPr>
              <a:defRPr/>
            </a:pPr>
            <a:fld id="{F2E5EBE4-A11B-45C6-ABED-652CFD4EDE88}" type="datetime1">
              <a:rPr lang="en-US" smtClean="0"/>
              <a:pPr>
                <a:defRPr/>
              </a:pPr>
              <a:t>9/8/2016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705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27481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89038" y="703263"/>
            <a:ext cx="4632325" cy="3473450"/>
          </a:xfrm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727883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7873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A0F2B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 flipV="1">
            <a:off x="533400" y="0"/>
            <a:ext cx="8610600" cy="381000"/>
          </a:xfrm>
          <a:prstGeom prst="rect">
            <a:avLst/>
          </a:prstGeom>
          <a:solidFill>
            <a:srgbClr val="0099F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>
              <a:defRPr/>
            </a:pPr>
            <a:endParaRPr lang="en-US"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533400" cy="381000"/>
          </a:xfrm>
          <a:prstGeom prst="rect">
            <a:avLst/>
          </a:prstGeom>
          <a:solidFill>
            <a:srgbClr val="B0040C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6200" y="6507163"/>
            <a:ext cx="1524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i="1" smtClean="0">
                <a:effectLst/>
                <a:latin typeface="Book Antiqua" pitchFamily="18" charset="0"/>
                <a:ea typeface="ＭＳ Ｐゴシック" pitchFamily="-44" charset="-128"/>
              </a:rPr>
              <a:t>McGraw-Hill/Irwin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14400" y="1752600"/>
            <a:ext cx="457200" cy="228600"/>
          </a:xfrm>
          <a:prstGeom prst="rect">
            <a:avLst/>
          </a:prstGeom>
          <a:solidFill>
            <a:srgbClr val="C6040B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371600" y="2971800"/>
            <a:ext cx="457200" cy="228600"/>
          </a:xfrm>
          <a:prstGeom prst="rect">
            <a:avLst/>
          </a:prstGeom>
          <a:solidFill>
            <a:srgbClr val="0099F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0"/>
            <a:ext cx="23622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3886200" y="6507163"/>
            <a:ext cx="5181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Copyright © 2011 The McGraw-Hill Companies, All Rights Reserved</a:t>
            </a:r>
          </a:p>
        </p:txBody>
      </p:sp>
      <p:sp>
        <p:nvSpPr>
          <p:cNvPr id="1198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95400"/>
            <a:ext cx="7391400" cy="1143000"/>
          </a:xfrm>
        </p:spPr>
        <p:txBody>
          <a:bodyPr/>
          <a:lstStyle>
            <a:lvl1pPr>
              <a:defRPr sz="3200" i="1"/>
            </a:lvl1pPr>
          </a:lstStyle>
          <a:p>
            <a:pPr lvl="0"/>
            <a:endParaRPr lang="en-US" noProof="0" smtClean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819400"/>
            <a:ext cx="6400800" cy="1219200"/>
          </a:xfrm>
        </p:spPr>
        <p:txBody>
          <a:bodyPr/>
          <a:lstStyle>
            <a:lvl1pPr marL="0" indent="0">
              <a:buFont typeface="Times" pitchFamily="34" charset="0"/>
              <a:buNone/>
              <a:defRPr sz="2500"/>
            </a:lvl1pPr>
          </a:lstStyle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868683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4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0331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4363" y="1722438"/>
            <a:ext cx="3438525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5288" y="1722438"/>
            <a:ext cx="344011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22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7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2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284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9004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2431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89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04063" y="533400"/>
            <a:ext cx="1811337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0050" y="533400"/>
            <a:ext cx="5281613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9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0050" y="533400"/>
            <a:ext cx="61785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84363" y="1722438"/>
            <a:ext cx="7031037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A0F2B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533400" y="0"/>
            <a:ext cx="8610600" cy="381000"/>
          </a:xfrm>
          <a:prstGeom prst="rect">
            <a:avLst/>
          </a:prstGeom>
          <a:solidFill>
            <a:srgbClr val="0099F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8790" name="Rectangle 6"/>
          <p:cNvSpPr>
            <a:spLocks noChangeArrowheads="1"/>
          </p:cNvSpPr>
          <p:nvPr/>
        </p:nvSpPr>
        <p:spPr bwMode="auto">
          <a:xfrm>
            <a:off x="0" y="0"/>
            <a:ext cx="533400" cy="381000"/>
          </a:xfrm>
          <a:prstGeom prst="rect">
            <a:avLst/>
          </a:prstGeom>
          <a:solidFill>
            <a:srgbClr val="C6040B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8229600" y="6507163"/>
            <a:ext cx="8096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1200" i="1" smtClean="0">
                <a:effectLst/>
              </a:rPr>
              <a:t>5-</a:t>
            </a:r>
            <a:fld id="{EEC0E07A-DD10-4240-8E08-0205AA391C24}" type="slidenum">
              <a:rPr lang="en-US" sz="1200" i="1" smtClean="0">
                <a:effectLst/>
              </a:rPr>
              <a:pPr algn="r" eaLnBrk="1" hangingPunct="1">
                <a:defRPr/>
              </a:pPr>
              <a:t>‹#›</a:t>
            </a:fld>
            <a:endParaRPr lang="en-US" sz="1200" i="1" smtClean="0">
              <a:effectLst/>
            </a:endParaRPr>
          </a:p>
        </p:txBody>
      </p:sp>
      <p:sp>
        <p:nvSpPr>
          <p:cNvPr id="118792" name="Line 8"/>
          <p:cNvSpPr>
            <a:spLocks noChangeShapeType="1"/>
          </p:cNvSpPr>
          <p:nvPr/>
        </p:nvSpPr>
        <p:spPr bwMode="auto">
          <a:xfrm>
            <a:off x="1670050" y="1447800"/>
            <a:ext cx="7321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33400"/>
            <a:ext cx="1066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034B2"/>
        </a:buClr>
        <a:buFont typeface="Times" pitchFamily="34" charset="0"/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35732"/>
        </a:buClr>
        <a:buChar char="–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" pitchFamily="34" charset="0"/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6040B"/>
        </a:buClr>
        <a:buChar char="–"/>
        <a:defRPr sz="17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4KrIMZpwCY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youtube.com/watch?v=WkkIimQRUCs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Chapter 5-7</a:t>
            </a:r>
          </a:p>
        </p:txBody>
      </p:sp>
      <p:sp>
        <p:nvSpPr>
          <p:cNvPr id="3075" name="Rectangle 1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3200" b="1" smtClean="0"/>
              <a:t>Process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Outline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22438"/>
            <a:ext cx="8077200" cy="4525962"/>
          </a:xfrm>
        </p:spPr>
        <p:txBody>
          <a:bodyPr/>
          <a:lstStyle/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/>
              <a:t>Introduction 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/>
              <a:t>Flowcharting of processes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/>
              <a:t>Types of </a:t>
            </a:r>
            <a:r>
              <a:rPr lang="en-US" sz="3200" dirty="0" smtClean="0"/>
              <a:t>processes: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/>
              <a:t>Production Process (Chapter 6)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/>
              <a:t>Service Process (Chapter 7)</a:t>
            </a:r>
            <a:endParaRPr lang="en-US" sz="3200" dirty="0"/>
          </a:p>
          <a:p>
            <a:pPr marL="552450" indent="-552450" eaLnBrk="1" hangingPunct="1">
              <a:buFont typeface="Times" pitchFamily="34" charset="0"/>
              <a:buAutoNum type="arabicPeriod"/>
            </a:pPr>
            <a:endParaRPr lang="en-US" sz="3200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09638" y="304800"/>
            <a:ext cx="2400300" cy="11049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Process</a:t>
            </a:r>
            <a:endParaRPr lang="en-US" sz="16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217488" y="1508125"/>
            <a:ext cx="8969375" cy="547688"/>
          </a:xfrm>
        </p:spPr>
        <p:txBody>
          <a:bodyPr/>
          <a:lstStyle/>
          <a:p>
            <a:pPr eaLnBrk="1" hangingPunct="1"/>
            <a:r>
              <a:rPr lang="en-US" sz="2800" dirty="0" smtClean="0"/>
              <a:t>“A process is a transformation of inputs into outputs.”</a:t>
            </a:r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-114938" y="2055813"/>
            <a:ext cx="9015827" cy="4745848"/>
            <a:chOff x="315" y="720"/>
            <a:chExt cx="4628" cy="3201"/>
          </a:xfrm>
        </p:grpSpPr>
        <p:sp>
          <p:nvSpPr>
            <p:cNvPr id="3077" name="Rectangle 5"/>
            <p:cNvSpPr>
              <a:spLocks noChangeArrowheads="1"/>
            </p:cNvSpPr>
            <p:nvPr/>
          </p:nvSpPr>
          <p:spPr bwMode="auto">
            <a:xfrm>
              <a:off x="1592" y="1559"/>
              <a:ext cx="2392" cy="1575"/>
            </a:xfrm>
            <a:prstGeom prst="rect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78" name="Line 6"/>
            <p:cNvSpPr>
              <a:spLocks noChangeShapeType="1"/>
            </p:cNvSpPr>
            <p:nvPr/>
          </p:nvSpPr>
          <p:spPr bwMode="auto">
            <a:xfrm>
              <a:off x="2784" y="1296"/>
              <a:ext cx="0" cy="2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79" name="Line 7"/>
            <p:cNvSpPr>
              <a:spLocks noChangeShapeType="1"/>
            </p:cNvSpPr>
            <p:nvPr/>
          </p:nvSpPr>
          <p:spPr bwMode="auto">
            <a:xfrm flipV="1">
              <a:off x="2784" y="3144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0" name="Rectangle 8"/>
            <p:cNvSpPr>
              <a:spLocks noChangeArrowheads="1"/>
            </p:cNvSpPr>
            <p:nvPr/>
          </p:nvSpPr>
          <p:spPr bwMode="auto">
            <a:xfrm>
              <a:off x="391" y="1872"/>
              <a:ext cx="569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en-US" sz="2400" b="1" dirty="0"/>
                <a:t>Inputs</a:t>
              </a:r>
            </a:p>
          </p:txBody>
        </p:sp>
        <p:sp>
          <p:nvSpPr>
            <p:cNvPr id="3081" name="Rectangle 9"/>
            <p:cNvSpPr>
              <a:spLocks noChangeArrowheads="1"/>
            </p:cNvSpPr>
            <p:nvPr/>
          </p:nvSpPr>
          <p:spPr bwMode="auto">
            <a:xfrm>
              <a:off x="4134" y="1879"/>
              <a:ext cx="700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en-US" sz="2400" b="1" dirty="0"/>
                <a:t>Outputs</a:t>
              </a:r>
            </a:p>
          </p:txBody>
        </p:sp>
        <p:sp>
          <p:nvSpPr>
            <p:cNvPr id="3082" name="Rectangle 10"/>
            <p:cNvSpPr>
              <a:spLocks noChangeArrowheads="1"/>
            </p:cNvSpPr>
            <p:nvPr/>
          </p:nvSpPr>
          <p:spPr bwMode="auto">
            <a:xfrm>
              <a:off x="4241" y="2166"/>
              <a:ext cx="702" cy="5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en-US" sz="2400" dirty="0"/>
                <a:t>Goods</a:t>
              </a:r>
            </a:p>
            <a:p>
              <a:pPr>
                <a:defRPr/>
              </a:pPr>
              <a:r>
                <a:rPr lang="en-US" sz="2400" dirty="0"/>
                <a:t>Services</a:t>
              </a:r>
            </a:p>
          </p:txBody>
        </p:sp>
        <p:sp>
          <p:nvSpPr>
            <p:cNvPr id="3083" name="Rectangle 11"/>
            <p:cNvSpPr>
              <a:spLocks noChangeArrowheads="1"/>
            </p:cNvSpPr>
            <p:nvPr/>
          </p:nvSpPr>
          <p:spPr bwMode="auto">
            <a:xfrm>
              <a:off x="2102" y="3377"/>
              <a:ext cx="1116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en-US"/>
                <a:t>Labor &amp; Capital</a:t>
              </a:r>
            </a:p>
          </p:txBody>
        </p:sp>
        <p:sp>
          <p:nvSpPr>
            <p:cNvPr id="3084" name="Rectangle 12"/>
            <p:cNvSpPr>
              <a:spLocks noChangeArrowheads="1"/>
            </p:cNvSpPr>
            <p:nvPr/>
          </p:nvSpPr>
          <p:spPr bwMode="auto">
            <a:xfrm>
              <a:off x="791" y="1056"/>
              <a:ext cx="964" cy="5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en-US" sz="2400" b="1" dirty="0"/>
                <a:t>Information</a:t>
              </a:r>
              <a:endParaRPr lang="en-US" sz="2400" dirty="0"/>
            </a:p>
            <a:p>
              <a:pPr>
                <a:defRPr/>
              </a:pPr>
              <a:r>
                <a:rPr lang="en-US" sz="2400" b="1" dirty="0"/>
                <a:t>structure</a:t>
              </a:r>
              <a:endParaRPr lang="en-US" sz="2400" b="1" i="1" dirty="0"/>
            </a:p>
          </p:txBody>
        </p:sp>
        <p:sp>
          <p:nvSpPr>
            <p:cNvPr id="3085" name="Rectangle 13"/>
            <p:cNvSpPr>
              <a:spLocks noChangeArrowheads="1"/>
            </p:cNvSpPr>
            <p:nvPr/>
          </p:nvSpPr>
          <p:spPr bwMode="auto">
            <a:xfrm>
              <a:off x="1996" y="1585"/>
              <a:ext cx="1519" cy="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en-US" dirty="0"/>
                <a:t>Network of</a:t>
              </a:r>
            </a:p>
            <a:p>
              <a:pPr>
                <a:defRPr/>
              </a:pPr>
              <a:r>
                <a:rPr lang="en-US" b="1" dirty="0"/>
                <a:t>Activities</a:t>
              </a:r>
              <a:r>
                <a:rPr lang="en-US" dirty="0"/>
                <a:t> and </a:t>
              </a:r>
              <a:r>
                <a:rPr lang="en-US" b="1" dirty="0"/>
                <a:t>Buffers</a:t>
              </a:r>
            </a:p>
          </p:txBody>
        </p:sp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315" y="2262"/>
              <a:ext cx="1129" cy="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en-US" sz="2400" dirty="0"/>
                <a:t>Flow units</a:t>
              </a:r>
            </a:p>
            <a:p>
              <a:pPr>
                <a:defRPr/>
              </a:pPr>
              <a:r>
                <a:rPr lang="en-US" sz="1800" dirty="0"/>
                <a:t>(customers, data, </a:t>
              </a:r>
            </a:p>
            <a:p>
              <a:pPr>
                <a:defRPr/>
              </a:pPr>
              <a:r>
                <a:rPr lang="en-US" sz="1800" dirty="0"/>
                <a:t>material, cash, etc.)</a:t>
              </a:r>
            </a:p>
          </p:txBody>
        </p:sp>
        <p:sp>
          <p:nvSpPr>
            <p:cNvPr id="3087" name="Freeform 15"/>
            <p:cNvSpPr>
              <a:spLocks/>
            </p:cNvSpPr>
            <p:nvPr/>
          </p:nvSpPr>
          <p:spPr bwMode="auto">
            <a:xfrm>
              <a:off x="3552" y="1023"/>
              <a:ext cx="1009" cy="769"/>
            </a:xfrm>
            <a:custGeom>
              <a:avLst/>
              <a:gdLst>
                <a:gd name="T0" fmla="*/ 1008 w 1009"/>
                <a:gd name="T1" fmla="*/ 768 h 769"/>
                <a:gd name="T2" fmla="*/ 1008 w 1009"/>
                <a:gd name="T3" fmla="*/ 0 h 769"/>
                <a:gd name="T4" fmla="*/ 0 w 1009"/>
                <a:gd name="T5" fmla="*/ 0 h 76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09" h="769">
                  <a:moveTo>
                    <a:pt x="1008" y="768"/>
                  </a:moveTo>
                  <a:lnTo>
                    <a:pt x="1008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ysDot"/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88" name="Rectangle 16"/>
            <p:cNvSpPr>
              <a:spLocks noChangeArrowheads="1"/>
            </p:cNvSpPr>
            <p:nvPr/>
          </p:nvSpPr>
          <p:spPr bwMode="auto">
            <a:xfrm>
              <a:off x="2236" y="3609"/>
              <a:ext cx="904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>
                <a:defRPr/>
              </a:pPr>
              <a:r>
                <a:rPr lang="en-US" sz="2400" b="1" dirty="0"/>
                <a:t>Resources</a:t>
              </a:r>
            </a:p>
          </p:txBody>
        </p:sp>
        <p:sp>
          <p:nvSpPr>
            <p:cNvPr id="3089" name="Rectangle 17"/>
            <p:cNvSpPr>
              <a:spLocks noChangeArrowheads="1"/>
            </p:cNvSpPr>
            <p:nvPr/>
          </p:nvSpPr>
          <p:spPr bwMode="auto">
            <a:xfrm>
              <a:off x="2068" y="2323"/>
              <a:ext cx="280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0" name="Rectangle 18"/>
            <p:cNvSpPr>
              <a:spLocks noChangeArrowheads="1"/>
            </p:cNvSpPr>
            <p:nvPr/>
          </p:nvSpPr>
          <p:spPr bwMode="auto">
            <a:xfrm>
              <a:off x="2644" y="2323"/>
              <a:ext cx="280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1" name="Rectangle 19"/>
            <p:cNvSpPr>
              <a:spLocks noChangeArrowheads="1"/>
            </p:cNvSpPr>
            <p:nvPr/>
          </p:nvSpPr>
          <p:spPr bwMode="auto">
            <a:xfrm>
              <a:off x="3220" y="2323"/>
              <a:ext cx="280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2" name="Rectangle 20"/>
            <p:cNvSpPr>
              <a:spLocks noChangeArrowheads="1"/>
            </p:cNvSpPr>
            <p:nvPr/>
          </p:nvSpPr>
          <p:spPr bwMode="auto">
            <a:xfrm>
              <a:off x="2644" y="2611"/>
              <a:ext cx="280" cy="18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3" name="Freeform 21"/>
            <p:cNvSpPr>
              <a:spLocks/>
            </p:cNvSpPr>
            <p:nvPr/>
          </p:nvSpPr>
          <p:spPr bwMode="auto">
            <a:xfrm>
              <a:off x="2400" y="2319"/>
              <a:ext cx="193" cy="195"/>
            </a:xfrm>
            <a:custGeom>
              <a:avLst/>
              <a:gdLst>
                <a:gd name="T0" fmla="*/ 0 w 193"/>
                <a:gd name="T1" fmla="*/ 192 h 193"/>
                <a:gd name="T2" fmla="*/ 96 w 193"/>
                <a:gd name="T3" fmla="*/ 0 h 193"/>
                <a:gd name="T4" fmla="*/ 192 w 193"/>
                <a:gd name="T5" fmla="*/ 192 h 193"/>
                <a:gd name="T6" fmla="*/ 0 w 193"/>
                <a:gd name="T7" fmla="*/ 192 h 1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3" h="193">
                  <a:moveTo>
                    <a:pt x="0" y="192"/>
                  </a:moveTo>
                  <a:lnTo>
                    <a:pt x="96" y="0"/>
                  </a:lnTo>
                  <a:lnTo>
                    <a:pt x="192" y="192"/>
                  </a:lnTo>
                  <a:lnTo>
                    <a:pt x="0" y="192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4" name="Freeform 22"/>
            <p:cNvSpPr>
              <a:spLocks/>
            </p:cNvSpPr>
            <p:nvPr/>
          </p:nvSpPr>
          <p:spPr bwMode="auto">
            <a:xfrm>
              <a:off x="2976" y="2319"/>
              <a:ext cx="193" cy="195"/>
            </a:xfrm>
            <a:custGeom>
              <a:avLst/>
              <a:gdLst>
                <a:gd name="T0" fmla="*/ 0 w 193"/>
                <a:gd name="T1" fmla="*/ 192 h 193"/>
                <a:gd name="T2" fmla="*/ 96 w 193"/>
                <a:gd name="T3" fmla="*/ 0 h 193"/>
                <a:gd name="T4" fmla="*/ 192 w 193"/>
                <a:gd name="T5" fmla="*/ 192 h 193"/>
                <a:gd name="T6" fmla="*/ 0 w 193"/>
                <a:gd name="T7" fmla="*/ 192 h 1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3" h="193">
                  <a:moveTo>
                    <a:pt x="0" y="192"/>
                  </a:moveTo>
                  <a:lnTo>
                    <a:pt x="96" y="0"/>
                  </a:lnTo>
                  <a:lnTo>
                    <a:pt x="192" y="192"/>
                  </a:lnTo>
                  <a:lnTo>
                    <a:pt x="0" y="192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5" name="Freeform 23"/>
            <p:cNvSpPr>
              <a:spLocks/>
            </p:cNvSpPr>
            <p:nvPr/>
          </p:nvSpPr>
          <p:spPr bwMode="auto">
            <a:xfrm>
              <a:off x="2976" y="2607"/>
              <a:ext cx="193" cy="195"/>
            </a:xfrm>
            <a:custGeom>
              <a:avLst/>
              <a:gdLst>
                <a:gd name="T0" fmla="*/ 0 w 193"/>
                <a:gd name="T1" fmla="*/ 192 h 193"/>
                <a:gd name="T2" fmla="*/ 96 w 193"/>
                <a:gd name="T3" fmla="*/ 0 h 193"/>
                <a:gd name="T4" fmla="*/ 192 w 193"/>
                <a:gd name="T5" fmla="*/ 192 h 193"/>
                <a:gd name="T6" fmla="*/ 0 w 193"/>
                <a:gd name="T7" fmla="*/ 192 h 19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3" h="193">
                  <a:moveTo>
                    <a:pt x="0" y="192"/>
                  </a:moveTo>
                  <a:lnTo>
                    <a:pt x="96" y="0"/>
                  </a:lnTo>
                  <a:lnTo>
                    <a:pt x="192" y="192"/>
                  </a:lnTo>
                  <a:lnTo>
                    <a:pt x="0" y="192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6" name="Line 24"/>
            <p:cNvSpPr>
              <a:spLocks noChangeShapeType="1"/>
            </p:cNvSpPr>
            <p:nvPr/>
          </p:nvSpPr>
          <p:spPr bwMode="auto">
            <a:xfrm>
              <a:off x="2352" y="2415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7" name="Line 25"/>
            <p:cNvSpPr>
              <a:spLocks noChangeShapeType="1"/>
            </p:cNvSpPr>
            <p:nvPr/>
          </p:nvSpPr>
          <p:spPr bwMode="auto">
            <a:xfrm>
              <a:off x="2544" y="2415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8" name="Line 26"/>
            <p:cNvSpPr>
              <a:spLocks noChangeShapeType="1"/>
            </p:cNvSpPr>
            <p:nvPr/>
          </p:nvSpPr>
          <p:spPr bwMode="auto">
            <a:xfrm>
              <a:off x="2928" y="2415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099" name="Line 27"/>
            <p:cNvSpPr>
              <a:spLocks noChangeShapeType="1"/>
            </p:cNvSpPr>
            <p:nvPr/>
          </p:nvSpPr>
          <p:spPr bwMode="auto">
            <a:xfrm>
              <a:off x="3120" y="2415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0" name="Line 28"/>
            <p:cNvSpPr>
              <a:spLocks noChangeShapeType="1"/>
            </p:cNvSpPr>
            <p:nvPr/>
          </p:nvSpPr>
          <p:spPr bwMode="auto">
            <a:xfrm>
              <a:off x="3504" y="2415"/>
              <a:ext cx="6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1" name="Line 29"/>
            <p:cNvSpPr>
              <a:spLocks noChangeShapeType="1"/>
            </p:cNvSpPr>
            <p:nvPr/>
          </p:nvSpPr>
          <p:spPr bwMode="auto">
            <a:xfrm>
              <a:off x="2544" y="2511"/>
              <a:ext cx="96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2" name="Line 30"/>
            <p:cNvSpPr>
              <a:spLocks noChangeShapeType="1"/>
            </p:cNvSpPr>
            <p:nvPr/>
          </p:nvSpPr>
          <p:spPr bwMode="auto">
            <a:xfrm>
              <a:off x="2928" y="2703"/>
              <a:ext cx="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3" name="Line 31"/>
            <p:cNvSpPr>
              <a:spLocks noChangeShapeType="1"/>
            </p:cNvSpPr>
            <p:nvPr/>
          </p:nvSpPr>
          <p:spPr bwMode="auto">
            <a:xfrm flipV="1">
              <a:off x="3120" y="2511"/>
              <a:ext cx="96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4" name="Line 32"/>
            <p:cNvSpPr>
              <a:spLocks noChangeShapeType="1"/>
            </p:cNvSpPr>
            <p:nvPr/>
          </p:nvSpPr>
          <p:spPr bwMode="auto">
            <a:xfrm>
              <a:off x="1536" y="2422"/>
              <a:ext cx="5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5" name="Rectangle 33"/>
            <p:cNvSpPr>
              <a:spLocks noChangeArrowheads="1"/>
            </p:cNvSpPr>
            <p:nvPr/>
          </p:nvSpPr>
          <p:spPr bwMode="auto">
            <a:xfrm>
              <a:off x="2228" y="720"/>
              <a:ext cx="1324" cy="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defRPr/>
              </a:pPr>
              <a:r>
                <a:rPr lang="en-US" sz="2400" b="1" dirty="0" smtClean="0"/>
                <a:t>Process</a:t>
              </a:r>
              <a:endParaRPr lang="en-US" sz="2400" b="1" dirty="0"/>
            </a:p>
          </p:txBody>
        </p:sp>
        <p:sp>
          <p:nvSpPr>
            <p:cNvPr id="3106" name="Line 34"/>
            <p:cNvSpPr>
              <a:spLocks noChangeShapeType="1"/>
            </p:cNvSpPr>
            <p:nvPr/>
          </p:nvSpPr>
          <p:spPr bwMode="auto">
            <a:xfrm>
              <a:off x="1536" y="2688"/>
              <a:ext cx="105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7" name="Freeform 35"/>
            <p:cNvSpPr>
              <a:spLocks/>
            </p:cNvSpPr>
            <p:nvPr/>
          </p:nvSpPr>
          <p:spPr bwMode="auto">
            <a:xfrm flipH="1">
              <a:off x="816" y="1008"/>
              <a:ext cx="1010" cy="769"/>
            </a:xfrm>
            <a:custGeom>
              <a:avLst/>
              <a:gdLst>
                <a:gd name="T0" fmla="*/ 1008 w 1009"/>
                <a:gd name="T1" fmla="*/ 768 h 769"/>
                <a:gd name="T2" fmla="*/ 1008 w 1009"/>
                <a:gd name="T3" fmla="*/ 0 h 769"/>
                <a:gd name="T4" fmla="*/ 0 w 1009"/>
                <a:gd name="T5" fmla="*/ 0 h 76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09" h="769">
                  <a:moveTo>
                    <a:pt x="1008" y="768"/>
                  </a:moveTo>
                  <a:lnTo>
                    <a:pt x="1008" y="0"/>
                  </a:ln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chemeClr val="tx1"/>
              </a:solidFill>
              <a:prstDash val="sysDot"/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08" name="Arc 36"/>
            <p:cNvSpPr>
              <a:spLocks/>
            </p:cNvSpPr>
            <p:nvPr/>
          </p:nvSpPr>
          <p:spPr bwMode="auto">
            <a:xfrm flipH="1">
              <a:off x="1776" y="1200"/>
              <a:ext cx="288" cy="33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prstDash val="dash"/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Tm="18243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6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69342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Process Flowcharting</a:t>
            </a:r>
          </a:p>
        </p:txBody>
      </p:sp>
      <p:sp>
        <p:nvSpPr>
          <p:cNvPr id="7171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945438" cy="4724400"/>
          </a:xfrm>
        </p:spPr>
        <p:txBody>
          <a:bodyPr/>
          <a:lstStyle/>
          <a:p>
            <a:pPr eaLnBrk="1" hangingPunct="1"/>
            <a:r>
              <a:rPr lang="en-US" sz="2800" dirty="0"/>
              <a:t>It is an ideal methodology by which to begin analyzing a process </a:t>
            </a:r>
          </a:p>
          <a:p>
            <a:pPr eaLnBrk="1" hangingPunct="1"/>
            <a:endParaRPr lang="en-US" sz="1400" dirty="0" smtClean="0"/>
          </a:p>
          <a:p>
            <a:pPr eaLnBrk="1" hangingPunct="1"/>
            <a:r>
              <a:rPr lang="en-US" sz="2800" dirty="0" smtClean="0"/>
              <a:t>Use of a diagram to present the major elements of a process. </a:t>
            </a:r>
          </a:p>
          <a:p>
            <a:pPr eaLnBrk="1" hangingPunct="1"/>
            <a:endParaRPr lang="en-US" sz="1100" dirty="0"/>
          </a:p>
          <a:p>
            <a:pPr eaLnBrk="1" hangingPunct="1"/>
            <a:r>
              <a:rPr lang="en-US" sz="2800" dirty="0" smtClean="0"/>
              <a:t>The basic elements can include </a:t>
            </a:r>
          </a:p>
          <a:p>
            <a:pPr lvl="1" eaLnBrk="1" hangingPunct="1"/>
            <a:r>
              <a:rPr lang="en-US" sz="2400" dirty="0" smtClean="0"/>
              <a:t>Tasks or operations, </a:t>
            </a:r>
          </a:p>
          <a:p>
            <a:pPr lvl="1" eaLnBrk="1" hangingPunct="1"/>
            <a:r>
              <a:rPr lang="en-US" sz="2400" dirty="0" smtClean="0"/>
              <a:t>Flows of materials or customers, </a:t>
            </a:r>
          </a:p>
          <a:p>
            <a:pPr lvl="1" eaLnBrk="1" hangingPunct="1"/>
            <a:r>
              <a:rPr lang="en-US" sz="2400" dirty="0" smtClean="0"/>
              <a:t>Decision points, and </a:t>
            </a:r>
          </a:p>
          <a:p>
            <a:pPr lvl="1" eaLnBrk="1" hangingPunct="1"/>
            <a:r>
              <a:rPr lang="en-US" sz="2400" dirty="0" smtClean="0"/>
              <a:t>Storage areas or queues</a:t>
            </a:r>
          </a:p>
          <a:p>
            <a:pPr eaLnBrk="1" hangingPunct="1"/>
            <a:endParaRPr lang="en-US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Flowchart Symbols</a:t>
            </a:r>
          </a:p>
        </p:txBody>
      </p:sp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81200"/>
            <a:ext cx="7437438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4183063"/>
            <a:ext cx="5889625" cy="2312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75438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Process Flowchart Example (Slot Machine page 111)</a:t>
            </a:r>
          </a:p>
        </p:txBody>
      </p:sp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067800" cy="547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Terminology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153400" cy="4724400"/>
          </a:xfrm>
        </p:spPr>
        <p:txBody>
          <a:bodyPr/>
          <a:lstStyle/>
          <a:p>
            <a:pPr eaLnBrk="1" hangingPunct="1"/>
            <a:r>
              <a:rPr lang="en-US" sz="2500" b="1" dirty="0" smtClean="0"/>
              <a:t>Buffer</a:t>
            </a:r>
            <a:r>
              <a:rPr lang="en-US" sz="2500" dirty="0" smtClean="0"/>
              <a:t>: a storage area between stages where the output of a stage is placed prior to being used in a downstream stage</a:t>
            </a:r>
          </a:p>
          <a:p>
            <a:pPr eaLnBrk="1" hangingPunct="1"/>
            <a:endParaRPr lang="en-US" sz="2500" b="1" dirty="0" smtClean="0"/>
          </a:p>
          <a:p>
            <a:pPr eaLnBrk="1" hangingPunct="1"/>
            <a:r>
              <a:rPr lang="en-US" sz="2500" b="1" dirty="0" smtClean="0"/>
              <a:t>Blocking</a:t>
            </a:r>
            <a:r>
              <a:rPr lang="en-US" sz="2500" dirty="0" smtClean="0"/>
              <a:t>: occurs when the activities in a stage must stop because there is no place to deposit the item</a:t>
            </a:r>
          </a:p>
          <a:p>
            <a:pPr eaLnBrk="1" hangingPunct="1"/>
            <a:endParaRPr lang="en-US" sz="2500" b="1" dirty="0" smtClean="0"/>
          </a:p>
          <a:p>
            <a:pPr eaLnBrk="1" hangingPunct="1"/>
            <a:r>
              <a:rPr lang="en-US" sz="2500" b="1" dirty="0" smtClean="0"/>
              <a:t>Starving</a:t>
            </a:r>
            <a:r>
              <a:rPr lang="en-US" sz="2500" dirty="0" smtClean="0"/>
              <a:t>: occurs when the activities in a stage must stop because there is no work</a:t>
            </a:r>
          </a:p>
          <a:p>
            <a:pPr eaLnBrk="1" hangingPunct="1"/>
            <a:endParaRPr lang="en-US" sz="2500" b="1" dirty="0" smtClean="0"/>
          </a:p>
          <a:p>
            <a:pPr eaLnBrk="1" hangingPunct="1"/>
            <a:r>
              <a:rPr lang="en-US" sz="2500" b="1" dirty="0" smtClean="0"/>
              <a:t>Bottleneck</a:t>
            </a:r>
            <a:r>
              <a:rPr lang="en-US" sz="2500" dirty="0" smtClean="0"/>
              <a:t>: stage that limits the capacity of the process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3124200" y="65532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149" name="Rectangle 4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Types of Processes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722438"/>
            <a:ext cx="8077201" cy="4525962"/>
          </a:xfrm>
        </p:spPr>
        <p:txBody>
          <a:bodyPr/>
          <a:lstStyle/>
          <a:p>
            <a:r>
              <a:rPr lang="en-US" dirty="0" smtClean="0"/>
              <a:t>Single Stage</a:t>
            </a:r>
          </a:p>
          <a:p>
            <a:r>
              <a:rPr lang="en-US" dirty="0" smtClean="0"/>
              <a:t>Multiple Stages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Production Process (Chapter 6)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Services Process (Chapter 7)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AutoShape 27"/>
          <p:cNvSpPr>
            <a:spLocks noChangeArrowheads="1"/>
          </p:cNvSpPr>
          <p:nvPr/>
        </p:nvSpPr>
        <p:spPr bwMode="auto">
          <a:xfrm>
            <a:off x="5266690" y="2286000"/>
            <a:ext cx="448310" cy="381000"/>
          </a:xfrm>
          <a:prstGeom prst="rightArrow">
            <a:avLst>
              <a:gd name="adj1" fmla="val 50000"/>
              <a:gd name="adj2" fmla="val 28571"/>
            </a:avLst>
          </a:prstGeom>
          <a:solidFill>
            <a:schemeClr val="tx1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>
              <a:effectLst/>
              <a:latin typeface="Times New Roman" pitchFamily="18" charset="0"/>
            </a:endParaRPr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4060824" y="2057400"/>
            <a:ext cx="1120775" cy="1143000"/>
          </a:xfrm>
          <a:prstGeom prst="rect">
            <a:avLst/>
          </a:prstGeom>
          <a:solidFill>
            <a:srgbClr val="66CCFF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" name="Text Box 32"/>
          <p:cNvSpPr txBox="1">
            <a:spLocks noChangeArrowheads="1"/>
          </p:cNvSpPr>
          <p:nvPr/>
        </p:nvSpPr>
        <p:spPr bwMode="auto">
          <a:xfrm>
            <a:off x="4116864" y="2275858"/>
            <a:ext cx="106473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dirty="0">
                <a:effectLst/>
              </a:rPr>
              <a:t>Stage 1</a:t>
            </a:r>
          </a:p>
        </p:txBody>
      </p:sp>
      <p:sp>
        <p:nvSpPr>
          <p:cNvPr id="26" name="AutoShape 17"/>
          <p:cNvSpPr>
            <a:spLocks noChangeArrowheads="1"/>
          </p:cNvSpPr>
          <p:nvPr/>
        </p:nvSpPr>
        <p:spPr bwMode="auto">
          <a:xfrm>
            <a:off x="6934200" y="2309813"/>
            <a:ext cx="609600" cy="483394"/>
          </a:xfrm>
          <a:prstGeom prst="rightArrow">
            <a:avLst>
              <a:gd name="adj1" fmla="val 50000"/>
              <a:gd name="adj2" fmla="val 28571"/>
            </a:avLst>
          </a:prstGeom>
          <a:solidFill>
            <a:schemeClr val="tx1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>
              <a:effectLst/>
              <a:latin typeface="Times New Roman" pitchFamily="18" charset="0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5791200" y="2057400"/>
            <a:ext cx="1165224" cy="1219200"/>
          </a:xfrm>
          <a:prstGeom prst="rect">
            <a:avLst/>
          </a:prstGeom>
          <a:solidFill>
            <a:srgbClr val="66CCFF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8" name="Rectangle 21"/>
          <p:cNvSpPr>
            <a:spLocks noChangeArrowheads="1"/>
          </p:cNvSpPr>
          <p:nvPr/>
        </p:nvSpPr>
        <p:spPr bwMode="auto">
          <a:xfrm>
            <a:off x="7620000" y="2057400"/>
            <a:ext cx="1219201" cy="1219200"/>
          </a:xfrm>
          <a:prstGeom prst="rect">
            <a:avLst/>
          </a:prstGeom>
          <a:solidFill>
            <a:srgbClr val="66CCFF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9" name="Text Box 23"/>
          <p:cNvSpPr txBox="1">
            <a:spLocks noChangeArrowheads="1"/>
          </p:cNvSpPr>
          <p:nvPr/>
        </p:nvSpPr>
        <p:spPr bwMode="auto">
          <a:xfrm>
            <a:off x="5867398" y="2309813"/>
            <a:ext cx="10128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dirty="0">
                <a:effectLst/>
              </a:rPr>
              <a:t>Stage 2</a:t>
            </a:r>
          </a:p>
        </p:txBody>
      </p:sp>
      <p:sp>
        <p:nvSpPr>
          <p:cNvPr id="30" name="Text Box 24"/>
          <p:cNvSpPr txBox="1">
            <a:spLocks noChangeArrowheads="1"/>
          </p:cNvSpPr>
          <p:nvPr/>
        </p:nvSpPr>
        <p:spPr bwMode="auto">
          <a:xfrm>
            <a:off x="7696202" y="2309813"/>
            <a:ext cx="106679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dirty="0">
                <a:effectLst/>
              </a:rPr>
              <a:t>Stage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Outline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22438"/>
            <a:ext cx="8077200" cy="4525962"/>
          </a:xfrm>
        </p:spPr>
        <p:txBody>
          <a:bodyPr/>
          <a:lstStyle/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/>
              <a:t>Introduction 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/>
              <a:t>Flowcharting of processes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/>
              <a:t>Types of </a:t>
            </a:r>
            <a:r>
              <a:rPr lang="en-US" sz="3200" dirty="0" smtClean="0"/>
              <a:t>processes: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>
                <a:solidFill>
                  <a:srgbClr val="0000FF"/>
                </a:solidFill>
              </a:rPr>
              <a:t>Production Process (Chapter 6)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/>
              <a:t>Service Process (Chapter 7)</a:t>
            </a:r>
            <a:endParaRPr lang="en-US" sz="3200" dirty="0"/>
          </a:p>
          <a:p>
            <a:pPr marL="552450" indent="-552450" eaLnBrk="1" hangingPunct="1">
              <a:buFont typeface="Times" pitchFamily="34" charset="0"/>
              <a:buAutoNum type="arabi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805944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1143000" y="533400"/>
            <a:ext cx="7837488" cy="914400"/>
          </a:xfrm>
        </p:spPr>
        <p:txBody>
          <a:bodyPr/>
          <a:lstStyle/>
          <a:p>
            <a:r>
              <a:rPr lang="en-US" dirty="0" smtClean="0"/>
              <a:t>Production Process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85800" y="1722438"/>
            <a:ext cx="8229600" cy="4525962"/>
          </a:xfrm>
        </p:spPr>
        <p:txBody>
          <a:bodyPr/>
          <a:lstStyle/>
          <a:p>
            <a:r>
              <a:rPr lang="en-US" sz="3200" dirty="0" smtClean="0"/>
              <a:t>Production processes are used to </a:t>
            </a:r>
            <a:r>
              <a:rPr lang="en-US" sz="3200" u="sng" dirty="0" smtClean="0"/>
              <a:t>make all the tangible goods</a:t>
            </a:r>
          </a:p>
          <a:p>
            <a:pPr eaLnBrk="1" hangingPunct="1"/>
            <a:endParaRPr lang="en-US" sz="3200" b="1" dirty="0" smtClean="0"/>
          </a:p>
          <a:p>
            <a:pPr eaLnBrk="1" hangingPunct="1"/>
            <a:r>
              <a:rPr lang="en-US" sz="3200" b="1" dirty="0" smtClean="0"/>
              <a:t>Customer order decoupling point</a:t>
            </a:r>
            <a:r>
              <a:rPr lang="en-US" sz="3200" dirty="0" smtClean="0"/>
              <a:t>: where inventory is positioned to allow entities in the supply chain to operate independently</a:t>
            </a:r>
          </a:p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62926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610600" cy="1066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Types of firms (based on decoupling point)</a:t>
            </a:r>
            <a:endParaRPr lang="en-US" sz="2000" dirty="0" smtClean="0"/>
          </a:p>
        </p:txBody>
      </p:sp>
      <p:pic>
        <p:nvPicPr>
          <p:cNvPr id="1187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24000"/>
            <a:ext cx="770255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2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Types of Firms </a:t>
            </a:r>
            <a:r>
              <a:rPr lang="en-US" sz="2000" dirty="0" smtClean="0"/>
              <a:t>(Cont.)</a:t>
            </a:r>
            <a:endParaRPr lang="en-US" sz="10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43001" y="1722438"/>
            <a:ext cx="7772400" cy="452596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9716302"/>
              </p:ext>
            </p:extLst>
          </p:nvPr>
        </p:nvGraphicFramePr>
        <p:xfrm>
          <a:off x="762000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72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0104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How Production Processes are Organized</a:t>
            </a:r>
          </a:p>
        </p:txBody>
      </p:sp>
      <p:sp>
        <p:nvSpPr>
          <p:cNvPr id="11267" name="Rectangle 8"/>
          <p:cNvSpPr>
            <a:spLocks noGrp="1" noChangeArrowheads="1"/>
          </p:cNvSpPr>
          <p:nvPr>
            <p:ph idx="1"/>
          </p:nvPr>
        </p:nvSpPr>
        <p:spPr>
          <a:xfrm>
            <a:off x="914400" y="1981200"/>
            <a:ext cx="8001000" cy="426720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b="1" dirty="0" smtClean="0"/>
              <a:t>Five basic structures: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800" b="1" dirty="0" smtClean="0"/>
              <a:t>Project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800" b="1" dirty="0" err="1" smtClean="0"/>
              <a:t>Workcenter</a:t>
            </a:r>
            <a:r>
              <a:rPr lang="en-US" sz="2800" b="1" dirty="0" smtClean="0"/>
              <a:t> (job shop)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800" b="1" dirty="0" smtClean="0"/>
              <a:t>Manufacturing cell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800" b="1" dirty="0" smtClean="0"/>
              <a:t>Assembly line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800" b="1" dirty="0" smtClean="0"/>
              <a:t>Continuous process</a:t>
            </a:r>
          </a:p>
        </p:txBody>
      </p:sp>
    </p:spTree>
    <p:extLst>
      <p:ext uri="{BB962C8B-B14F-4D97-AF65-F5344CB8AC3E}">
        <p14:creationId xmlns:p14="http://schemas.microsoft.com/office/powerpoint/2010/main" val="1635766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1. Project</a:t>
            </a:r>
            <a:endParaRPr lang="en-US" sz="1000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229601" cy="4953000"/>
          </a:xfrm>
        </p:spPr>
        <p:txBody>
          <a:bodyPr/>
          <a:lstStyle/>
          <a:p>
            <a:pPr eaLnBrk="1" hangingPunct="1"/>
            <a:r>
              <a:rPr lang="en-US" dirty="0" smtClean="0"/>
              <a:t>The product remains in a fixed location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Manufacturing equipment is moved to the product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err="1" smtClean="0"/>
              <a:t>Eg</a:t>
            </a:r>
            <a:r>
              <a:rPr lang="en-US" sz="2800" dirty="0" smtClean="0"/>
              <a:t>. Airplane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 smtClean="0"/>
              <a:t>Using project management techniques (Chapter 10)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90" y="3977289"/>
            <a:ext cx="3962400" cy="2880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564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2. </a:t>
            </a:r>
            <a:r>
              <a:rPr lang="en-US" dirty="0" err="1" smtClean="0"/>
              <a:t>Workcenter</a:t>
            </a:r>
            <a:endParaRPr lang="en-US" sz="10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8077200" cy="4648200"/>
          </a:xfrm>
        </p:spPr>
        <p:txBody>
          <a:bodyPr/>
          <a:lstStyle/>
          <a:p>
            <a:pPr eaLnBrk="1" hangingPunct="1"/>
            <a:r>
              <a:rPr lang="en-US" u="sng" dirty="0" smtClean="0"/>
              <a:t>Similar equipment or functions </a:t>
            </a:r>
            <a:r>
              <a:rPr lang="en-US" dirty="0" smtClean="0"/>
              <a:t>are grouped together</a:t>
            </a:r>
          </a:p>
          <a:p>
            <a:pPr eaLnBrk="1" hangingPunct="1"/>
            <a:r>
              <a:rPr lang="en-US" dirty="0" smtClean="0"/>
              <a:t>To optimizes the movement of material</a:t>
            </a:r>
          </a:p>
          <a:p>
            <a:pPr eaLnBrk="1" hangingPunct="1"/>
            <a:r>
              <a:rPr lang="en-US" dirty="0" smtClean="0"/>
              <a:t>Sometimes is referred to as a department and is focused on a particular type of operation</a:t>
            </a:r>
          </a:p>
        </p:txBody>
      </p:sp>
      <p:pic>
        <p:nvPicPr>
          <p:cNvPr id="59394" name="Picture 2" descr="http://images.fedex.com/images/us/about/news/newsroom/photos/kinkosstorefron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9" r="14754"/>
          <a:stretch/>
        </p:blipFill>
        <p:spPr bwMode="auto">
          <a:xfrm>
            <a:off x="6095999" y="4146548"/>
            <a:ext cx="3022601" cy="271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47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3. Manufacturing Cell</a:t>
            </a:r>
            <a:endParaRPr lang="en-US" sz="1000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229601" cy="4572000"/>
          </a:xfrm>
        </p:spPr>
        <p:txBody>
          <a:bodyPr/>
          <a:lstStyle/>
          <a:p>
            <a:pPr eaLnBrk="1" hangingPunct="1"/>
            <a:r>
              <a:rPr lang="en-US" sz="3200" u="sng" dirty="0"/>
              <a:t>Group products </a:t>
            </a:r>
            <a:r>
              <a:rPr lang="en-US" sz="3200" dirty="0"/>
              <a:t>that are </a:t>
            </a:r>
            <a:r>
              <a:rPr lang="en-US" sz="3200" u="sng" dirty="0"/>
              <a:t>similar in processing</a:t>
            </a:r>
            <a:r>
              <a:rPr lang="en-US" sz="3200" dirty="0"/>
              <a:t> requirements or common sequence of </a:t>
            </a:r>
            <a:r>
              <a:rPr lang="en-US" sz="3200" dirty="0" smtClean="0"/>
              <a:t>steps</a:t>
            </a:r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 smtClean="0"/>
              <a:t>Dissimilar machines and the associated processes are physically </a:t>
            </a:r>
            <a:r>
              <a:rPr lang="en-US" sz="3200" u="sng" dirty="0" smtClean="0"/>
              <a:t>regrouped into cells</a:t>
            </a:r>
          </a:p>
        </p:txBody>
      </p:sp>
    </p:spTree>
    <p:extLst>
      <p:ext uri="{BB962C8B-B14F-4D97-AF65-F5344CB8AC3E}">
        <p14:creationId xmlns:p14="http://schemas.microsoft.com/office/powerpoint/2010/main" val="359405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49275"/>
            <a:ext cx="7115175" cy="533400"/>
          </a:xfrm>
        </p:spPr>
        <p:txBody>
          <a:bodyPr/>
          <a:lstStyle/>
          <a:p>
            <a:pPr eaLnBrk="1" hangingPunct="1"/>
            <a:r>
              <a:rPr lang="en-US" altLang="en-US" dirty="0" err="1" smtClean="0"/>
              <a:t>Workcenter</a:t>
            </a:r>
            <a:r>
              <a:rPr lang="en-US" altLang="en-US" dirty="0" smtClean="0"/>
              <a:t> Vs. </a:t>
            </a:r>
            <a:r>
              <a:rPr lang="en-US" altLang="en-US" dirty="0"/>
              <a:t>Manufacturing Cell</a:t>
            </a:r>
          </a:p>
        </p:txBody>
      </p:sp>
      <p:graphicFrame>
        <p:nvGraphicFramePr>
          <p:cNvPr id="2662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524693"/>
              </p:ext>
            </p:extLst>
          </p:nvPr>
        </p:nvGraphicFramePr>
        <p:xfrm>
          <a:off x="609600" y="1600200"/>
          <a:ext cx="4490545" cy="498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Document" r:id="rId4" imgW="5941409" imgH="6627769" progId="Word.Document.8">
                  <p:embed/>
                </p:oleObj>
              </mc:Choice>
              <mc:Fallback>
                <p:oleObj name="Document" r:id="rId4" imgW="5941409" imgH="6627769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600200"/>
                        <a:ext cx="4490545" cy="498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9879213"/>
              </p:ext>
            </p:extLst>
          </p:nvPr>
        </p:nvGraphicFramePr>
        <p:xfrm>
          <a:off x="5562600" y="1600200"/>
          <a:ext cx="3386137" cy="4889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Document" r:id="rId6" imgW="2929128" imgH="4230624" progId="Word.Document.8">
                  <p:embed/>
                </p:oleObj>
              </mc:Choice>
              <mc:Fallback>
                <p:oleObj name="Document" r:id="rId6" imgW="2929128" imgH="4230624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600200"/>
                        <a:ext cx="3386137" cy="48892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466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8066088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4. Assembly Line Design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369046" cy="4678362"/>
          </a:xfrm>
        </p:spPr>
        <p:txBody>
          <a:bodyPr/>
          <a:lstStyle/>
          <a:p>
            <a:pPr eaLnBrk="1" hangingPunct="1"/>
            <a:r>
              <a:rPr lang="en-US" sz="2500" dirty="0" smtClean="0"/>
              <a:t>Work processes are arranged according to the progressive steps by which the product is made</a:t>
            </a:r>
          </a:p>
          <a:p>
            <a:pPr eaLnBrk="1" hangingPunct="1"/>
            <a:endParaRPr lang="en-US" sz="2500" dirty="0" smtClean="0"/>
          </a:p>
          <a:p>
            <a:pPr eaLnBrk="1" hangingPunct="1"/>
            <a:r>
              <a:rPr lang="en-US" sz="2500" b="1" dirty="0" smtClean="0">
                <a:hlinkClick r:id="rId3"/>
              </a:rPr>
              <a:t>Video: </a:t>
            </a:r>
            <a:r>
              <a:rPr lang="en-US" sz="2500" b="1" dirty="0">
                <a:hlinkClick r:id="rId3"/>
              </a:rPr>
              <a:t>Ford Model T-The </a:t>
            </a:r>
            <a:r>
              <a:rPr lang="en-US" sz="2500" b="1" dirty="0" smtClean="0">
                <a:hlinkClick r:id="rId3"/>
              </a:rPr>
              <a:t>success of Assembly Line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191000"/>
            <a:ext cx="2654046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59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5. Continuous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722438"/>
            <a:ext cx="8077200" cy="4525962"/>
          </a:xfrm>
        </p:spPr>
        <p:txBody>
          <a:bodyPr/>
          <a:lstStyle/>
          <a:p>
            <a:r>
              <a:rPr lang="en-US" sz="3200" dirty="0" smtClean="0"/>
              <a:t>Like assembly line but the flow is continuous such as liquids</a:t>
            </a:r>
            <a:endParaRPr lang="en-US" dirty="0"/>
          </a:p>
        </p:txBody>
      </p:sp>
      <p:pic>
        <p:nvPicPr>
          <p:cNvPr id="57346" name="Picture 2" descr="http://www.bp.com/liveassets/bp_internet/globalbp/globalbp_uk_english/reports_and_publications/statistical_energy_review_2011/STAGING/local_assets/images/oil_production_375xv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429000"/>
            <a:ext cx="3571875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03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700" dirty="0" smtClean="0"/>
              <a:t>Product–Process Matrix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681913" cy="3687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67000" y="5638800"/>
            <a:ext cx="44149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Video: Production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1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5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310438" cy="533400"/>
          </a:xfrm>
        </p:spPr>
        <p:txBody>
          <a:bodyPr/>
          <a:lstStyle/>
          <a:p>
            <a:pPr>
              <a:defRPr/>
            </a:pPr>
            <a:r>
              <a:rPr lang="en-US" dirty="0"/>
              <a:t>Break-Even Analysis</a:t>
            </a:r>
            <a:endParaRPr lang="en-US" sz="14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 Narrow Bold" pitchFamily="-105" charset="0"/>
              <a:ea typeface="ＭＳ Ｐゴシック" pitchFamily="-105" charset="-128"/>
              <a:cs typeface="Arial Narrow Bold" pitchFamily="-105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8001" y="1524000"/>
            <a:ext cx="8407400" cy="4724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To </a:t>
            </a:r>
            <a:r>
              <a:rPr lang="en-US" sz="2800" dirty="0"/>
              <a:t>determine </a:t>
            </a:r>
            <a:r>
              <a:rPr lang="en-US" sz="2800" u="sng" dirty="0"/>
              <a:t>the point </a:t>
            </a:r>
            <a:r>
              <a:rPr lang="en-US" sz="2800" u="sng" dirty="0" smtClean="0"/>
              <a:t>in units </a:t>
            </a:r>
            <a:r>
              <a:rPr lang="en-US" sz="2800" i="1" dirty="0" smtClean="0"/>
              <a:t>(Break-Even Point) </a:t>
            </a:r>
            <a:r>
              <a:rPr lang="en-US" sz="2800" dirty="0"/>
              <a:t>produced where a company will start making profit on the process.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u="sng" dirty="0" smtClean="0"/>
              <a:t>Total </a:t>
            </a:r>
            <a:r>
              <a:rPr lang="en-US" sz="2400" u="sng" dirty="0"/>
              <a:t>revenue and total cost are equal</a:t>
            </a:r>
            <a:r>
              <a:rPr lang="en-US" sz="2400" u="sng" dirty="0" smtClean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To choose </a:t>
            </a:r>
            <a:r>
              <a:rPr lang="en-US" sz="2800" dirty="0"/>
              <a:t>among alternative processes or equipment</a:t>
            </a:r>
            <a:r>
              <a:rPr lang="en-US" sz="2800" dirty="0" smtClean="0"/>
              <a:t>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E.g. To buy or to make?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Total </a:t>
            </a:r>
            <a:r>
              <a:rPr lang="en-US" sz="2400" dirty="0" smtClean="0"/>
              <a:t>cost to buy </a:t>
            </a:r>
            <a:r>
              <a:rPr lang="en-US" sz="2400" dirty="0"/>
              <a:t>and total cost </a:t>
            </a:r>
            <a:r>
              <a:rPr lang="en-US" sz="2400" dirty="0" smtClean="0"/>
              <a:t>to make are </a:t>
            </a:r>
            <a:r>
              <a:rPr lang="en-US" sz="2400" dirty="0"/>
              <a:t>equal.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30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a typeface="ＭＳ Ｐゴシック" pitchFamily="-105" charset="-128"/>
                <a:cs typeface="Times New Roman" pitchFamily="18" charset="0"/>
              </a:rPr>
              <a:t>Example of Break-Even </a:t>
            </a:r>
            <a:r>
              <a:rPr lang="en-US" dirty="0">
                <a:ea typeface="ＭＳ Ｐゴシック" pitchFamily="-105" charset="-128"/>
                <a:cs typeface="Times New Roman" pitchFamily="18" charset="0"/>
              </a:rPr>
              <a:t>Analysis</a:t>
            </a:r>
            <a:endParaRPr lang="en-US" sz="14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 Narrow Bold" pitchFamily="-105" charset="0"/>
              <a:ea typeface="ＭＳ Ｐゴシック" pitchFamily="-105" charset="-128"/>
              <a:cs typeface="Arial Narrow Bold" pitchFamily="-105" charset="0"/>
            </a:endParaRPr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685800" y="1447800"/>
            <a:ext cx="8229601" cy="4800600"/>
          </a:xfrm>
        </p:spPr>
        <p:txBody>
          <a:bodyPr/>
          <a:lstStyle/>
          <a:p>
            <a:r>
              <a:rPr lang="en-US" sz="3200" dirty="0" smtClean="0"/>
              <a:t>A book publisher has fixed costs of $300,000 and variable costs per book of $8.00. The book sells for $23.00</a:t>
            </a:r>
          </a:p>
          <a:p>
            <a:endParaRPr lang="en-US" sz="32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sz="3200" dirty="0" smtClean="0"/>
              <a:t>How many books must be sold to break-even? (find the break-even point)</a:t>
            </a:r>
          </a:p>
          <a:p>
            <a:pPr marL="914400" lvl="1" indent="-457200">
              <a:buFont typeface="+mj-lt"/>
              <a:buAutoNum type="arabicPeriod"/>
            </a:pPr>
            <a:endParaRPr lang="en-US" sz="3200" dirty="0" smtClean="0">
              <a:ea typeface="+mn-ea"/>
              <a:cs typeface="+mn-cs"/>
            </a:endParaRPr>
          </a:p>
          <a:p>
            <a:pPr marL="914400" lvl="1" indent="-457200">
              <a:buFont typeface="+mj-lt"/>
              <a:buAutoNum type="arabicPeriod" startAt="2"/>
            </a:pPr>
            <a:r>
              <a:rPr lang="en-US" sz="3200" dirty="0"/>
              <a:t>What is the revenue at the break-even point?</a:t>
            </a:r>
          </a:p>
          <a:p>
            <a:pPr marL="0" lvl="1" indent="0" algn="ctr">
              <a:buClr>
                <a:srgbClr val="3034B2"/>
              </a:buClr>
              <a:buNone/>
            </a:pPr>
            <a:endParaRPr lang="en-US" sz="29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984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7" name="Rectangle 9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239000" cy="9144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ＭＳ Ｐゴシック" pitchFamily="-105" charset="-128"/>
                <a:cs typeface="Times New Roman" pitchFamily="18" charset="0"/>
              </a:rPr>
              <a:t>Example of Break-Even Analysis (Cont.)</a:t>
            </a:r>
            <a:endParaRPr lang="en-US" sz="1400" i="1" dirty="0" smtClean="0">
              <a:effectLst>
                <a:outerShdw blurRad="38100" dist="38100" dir="2700000" algn="tl">
                  <a:srgbClr val="C0C0C0"/>
                </a:outerShdw>
              </a:effectLst>
              <a:latin typeface="Arial Narrow Bold" pitchFamily="-105" charset="0"/>
              <a:ea typeface="ＭＳ Ｐゴシック" pitchFamily="-105" charset="-128"/>
              <a:cs typeface="Arial Narrow Bold" pitchFamily="-105" charset="0"/>
            </a:endParaRPr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381000" y="1447800"/>
            <a:ext cx="8534401" cy="4800600"/>
          </a:xfrm>
        </p:spPr>
        <p:txBody>
          <a:bodyPr/>
          <a:lstStyle/>
          <a:p>
            <a:r>
              <a:rPr lang="en-US" sz="2400" dirty="0" smtClean="0"/>
              <a:t>A book publisher has fixed costs of $300,000 and variable costs per book of $8.00. The book sells for $23.00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How many books must be sold to break-even? (find the break-even point)</a:t>
            </a:r>
          </a:p>
          <a:p>
            <a:pPr marL="0" lvl="1" indent="0" algn="ctr">
              <a:buClr>
                <a:srgbClr val="3034B2"/>
              </a:buClr>
              <a:buNone/>
            </a:pPr>
            <a:r>
              <a:rPr lang="en-US" sz="2400" u="sng" dirty="0" smtClean="0">
                <a:ea typeface="+mn-ea"/>
                <a:cs typeface="+mn-cs"/>
              </a:rPr>
              <a:t>Total </a:t>
            </a:r>
            <a:r>
              <a:rPr lang="en-US" sz="2400" u="sng" dirty="0">
                <a:ea typeface="+mn-ea"/>
                <a:cs typeface="+mn-cs"/>
              </a:rPr>
              <a:t>cost = Total revenue </a:t>
            </a:r>
            <a:endParaRPr lang="en-US" sz="2400" u="sng" dirty="0" smtClean="0">
              <a:ea typeface="+mn-ea"/>
              <a:cs typeface="+mn-cs"/>
            </a:endParaRPr>
          </a:p>
          <a:p>
            <a:pPr marL="0" lvl="1" indent="0" algn="ctr">
              <a:buClr>
                <a:srgbClr val="3034B2"/>
              </a:buClr>
              <a:buNone/>
            </a:pPr>
            <a:r>
              <a:rPr lang="en-US" sz="2400" dirty="0" smtClean="0">
                <a:ea typeface="+mn-ea"/>
                <a:cs typeface="+mn-cs"/>
              </a:rPr>
              <a:t>300,000+8*X = 23*X</a:t>
            </a:r>
          </a:p>
          <a:p>
            <a:pPr marL="0" lvl="1" indent="0" algn="ctr">
              <a:buClr>
                <a:srgbClr val="3034B2"/>
              </a:buClr>
              <a:buNone/>
            </a:pPr>
            <a:r>
              <a:rPr lang="en-US" sz="2400" dirty="0" smtClean="0">
                <a:ea typeface="+mn-ea"/>
                <a:cs typeface="+mn-cs"/>
              </a:rPr>
              <a:t>300,000=15X</a:t>
            </a:r>
          </a:p>
          <a:p>
            <a:pPr marL="0" lvl="1" indent="0" algn="ctr">
              <a:buClr>
                <a:srgbClr val="3034B2"/>
              </a:buClr>
              <a:buNone/>
            </a:pPr>
            <a:r>
              <a:rPr lang="en-US" sz="2400" dirty="0" smtClean="0">
                <a:ea typeface="+mn-ea"/>
                <a:cs typeface="+mn-cs"/>
              </a:rPr>
              <a:t>X=300,000/15 = 20,000</a:t>
            </a:r>
          </a:p>
          <a:p>
            <a:pPr marL="0" lvl="1" indent="0" algn="ctr">
              <a:buClr>
                <a:srgbClr val="3034B2"/>
              </a:buClr>
              <a:buNone/>
            </a:pPr>
            <a:endParaRPr lang="en-US" sz="2400" dirty="0" smtClean="0">
              <a:ea typeface="+mn-ea"/>
              <a:cs typeface="+mn-cs"/>
            </a:endParaRPr>
          </a:p>
          <a:p>
            <a:pPr marL="914400" lvl="1" indent="-457200">
              <a:buFont typeface="+mj-lt"/>
              <a:buAutoNum type="arabicPeriod" startAt="2"/>
            </a:pPr>
            <a:r>
              <a:rPr lang="en-US" sz="2400" dirty="0"/>
              <a:t>What is the revenue at the break-even point?</a:t>
            </a:r>
          </a:p>
          <a:p>
            <a:pPr marL="0" lvl="1" indent="0" algn="ctr">
              <a:buClr>
                <a:srgbClr val="3034B2"/>
              </a:buClr>
              <a:buNone/>
            </a:pPr>
            <a:r>
              <a:rPr lang="en-US" sz="2400" dirty="0" smtClean="0">
                <a:ea typeface="+mn-ea"/>
                <a:cs typeface="+mn-cs"/>
              </a:rPr>
              <a:t>Total revenue = </a:t>
            </a:r>
            <a:r>
              <a:rPr lang="en-US" sz="2400" dirty="0"/>
              <a:t>23*20,000 = $460,000</a:t>
            </a:r>
          </a:p>
          <a:p>
            <a:pPr marL="0" lvl="1" indent="0" algn="ctr">
              <a:buClr>
                <a:srgbClr val="3034B2"/>
              </a:buClr>
              <a:buNone/>
            </a:pPr>
            <a:endParaRPr lang="en-US" sz="2400" dirty="0" smtClean="0">
              <a:ea typeface="+mn-ea"/>
              <a:cs typeface="+mn-cs"/>
            </a:endParaRPr>
          </a:p>
          <a:p>
            <a:pPr marL="0" lvl="1" indent="0" algn="ctr">
              <a:buClr>
                <a:srgbClr val="3034B2"/>
              </a:buClr>
              <a:buNone/>
            </a:pPr>
            <a:endParaRPr lang="en-US" sz="29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98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Outline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524000"/>
            <a:ext cx="8077200" cy="4724400"/>
          </a:xfrm>
        </p:spPr>
        <p:txBody>
          <a:bodyPr/>
          <a:lstStyle/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/>
              <a:t>Introduction 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/>
              <a:t>Flowcharting of processes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/>
              <a:t>Types of </a:t>
            </a:r>
            <a:r>
              <a:rPr lang="en-US" sz="3200" dirty="0" smtClean="0"/>
              <a:t>processes: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/>
              <a:t>Production Process (Chapter 6)</a:t>
            </a:r>
          </a:p>
          <a:p>
            <a:pPr lvl="1" eaLnBrk="1" hangingPunct="1"/>
            <a:r>
              <a:rPr lang="en-US" sz="2800" dirty="0"/>
              <a:t>Introduction to production process</a:t>
            </a:r>
          </a:p>
          <a:p>
            <a:pPr lvl="1" eaLnBrk="1" hangingPunct="1"/>
            <a:r>
              <a:rPr lang="en-US" sz="2400" dirty="0" smtClean="0"/>
              <a:t>Organize </a:t>
            </a:r>
            <a:r>
              <a:rPr lang="en-US" sz="2400" dirty="0"/>
              <a:t>production processes</a:t>
            </a:r>
          </a:p>
          <a:p>
            <a:pPr lvl="1" eaLnBrk="1" hangingPunct="1"/>
            <a:r>
              <a:rPr lang="en-US" sz="2800" dirty="0" smtClean="0"/>
              <a:t>Product-process </a:t>
            </a:r>
            <a:r>
              <a:rPr lang="en-US" sz="2800" dirty="0"/>
              <a:t>matrix</a:t>
            </a:r>
          </a:p>
          <a:p>
            <a:pPr lvl="1" eaLnBrk="1" hangingPunct="1"/>
            <a:r>
              <a:rPr lang="en-US" sz="2800" dirty="0" smtClean="0"/>
              <a:t>Break-even analysis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3200" dirty="0" smtClean="0">
                <a:solidFill>
                  <a:srgbClr val="0000FF"/>
                </a:solidFill>
              </a:rPr>
              <a:t>Service Process (Chapter 7)</a:t>
            </a:r>
            <a:endParaRPr lang="en-US" sz="3200" dirty="0">
              <a:solidFill>
                <a:srgbClr val="0000FF"/>
              </a:solidFill>
            </a:endParaRPr>
          </a:p>
          <a:p>
            <a:pPr marL="552450" indent="-552450" eaLnBrk="1" hangingPunct="1">
              <a:buFont typeface="Times" pitchFamily="34" charset="0"/>
              <a:buAutoNum type="arabi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286746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Service </a:t>
            </a:r>
            <a:r>
              <a:rPr lang="en-US" u="sng" dirty="0" smtClean="0"/>
              <a:t>Package</a:t>
            </a:r>
          </a:p>
        </p:txBody>
      </p:sp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63566"/>
            <a:ext cx="5638800" cy="497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7773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370888" cy="914400"/>
          </a:xfrm>
        </p:spPr>
        <p:txBody>
          <a:bodyPr/>
          <a:lstStyle/>
          <a:p>
            <a:pPr eaLnBrk="1" hangingPunct="1"/>
            <a:r>
              <a:rPr lang="en-US" sz="2400" smtClean="0"/>
              <a:t>SUPPLY CHAIN SERVICES AT DHL 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305800" cy="4572000"/>
          </a:xfrm>
        </p:spPr>
        <p:txBody>
          <a:bodyPr/>
          <a:lstStyle/>
          <a:p>
            <a:pPr eaLnBrk="1" hangingPunct="1"/>
            <a:r>
              <a:rPr lang="en-US" smtClean="0"/>
              <a:t>DHL offers customers a variety of value-added supply chain related services </a:t>
            </a:r>
          </a:p>
          <a:p>
            <a:pPr lvl="1" eaLnBrk="1" hangingPunct="1"/>
            <a:r>
              <a:rPr lang="en-US" smtClean="0"/>
              <a:t>Delivering packages</a:t>
            </a:r>
          </a:p>
          <a:p>
            <a:pPr lvl="1" eaLnBrk="1" hangingPunct="1"/>
            <a:r>
              <a:rPr lang="en-US" smtClean="0"/>
              <a:t>Improving efficiencies and </a:t>
            </a:r>
          </a:p>
          <a:p>
            <a:pPr lvl="1" eaLnBrk="1" hangingPunct="1"/>
            <a:r>
              <a:rPr lang="en-US" smtClean="0"/>
              <a:t>Reducing costs</a:t>
            </a:r>
          </a:p>
          <a:p>
            <a:pPr lvl="1" eaLnBrk="1" hangingPunct="1"/>
            <a:r>
              <a:rPr lang="en-US" smtClean="0"/>
              <a:t>Eg. Order management, call center management, global inventory management, consolidated billing services, freight and customs solutions</a:t>
            </a:r>
          </a:p>
          <a:p>
            <a:pPr lvl="1" eaLnBrk="1" hangingPunct="1"/>
            <a:endParaRPr lang="en-US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4" t="28156" r="33688" b="45268"/>
          <a:stretch>
            <a:fillRect/>
          </a:stretch>
        </p:blipFill>
        <p:spPr bwMode="auto">
          <a:xfrm>
            <a:off x="6781800" y="127000"/>
            <a:ext cx="2081213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69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67818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Service vs. manufacturing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153400" cy="4724400"/>
          </a:xfrm>
        </p:spPr>
        <p:txBody>
          <a:bodyPr/>
          <a:lstStyle/>
          <a:p>
            <a:r>
              <a:rPr lang="en-US" u="sng" dirty="0" smtClean="0"/>
              <a:t>Services are intangible </a:t>
            </a:r>
            <a:r>
              <a:rPr lang="en-US" dirty="0" smtClean="0"/>
              <a:t>comparing with manufacturing</a:t>
            </a:r>
          </a:p>
          <a:p>
            <a:r>
              <a:rPr lang="en-US" u="sng" dirty="0" smtClean="0"/>
              <a:t>Services cannot be stored </a:t>
            </a:r>
            <a:r>
              <a:rPr lang="en-US" dirty="0" smtClean="0"/>
              <a:t>in inventory</a:t>
            </a:r>
          </a:p>
          <a:p>
            <a:r>
              <a:rPr lang="en-US" dirty="0" smtClean="0"/>
              <a:t>In services, capacity becomes the dominant issue</a:t>
            </a:r>
          </a:p>
          <a:p>
            <a:pPr lvl="1"/>
            <a:r>
              <a:rPr lang="en-US" dirty="0" smtClean="0"/>
              <a:t>Too much capacity leads to excessive costs</a:t>
            </a:r>
          </a:p>
          <a:p>
            <a:pPr lvl="1"/>
            <a:r>
              <a:rPr lang="en-US" dirty="0" smtClean="0"/>
              <a:t>Insufficient capacity leads to lost customers</a:t>
            </a:r>
          </a:p>
        </p:txBody>
      </p:sp>
    </p:spTree>
    <p:extLst>
      <p:ext uri="{BB962C8B-B14F-4D97-AF65-F5344CB8AC3E}">
        <p14:creationId xmlns:p14="http://schemas.microsoft.com/office/powerpoint/2010/main" val="3850783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57200"/>
            <a:ext cx="6632575" cy="944562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 SCM in healthcare</a:t>
            </a:r>
            <a:endParaRPr lang="en-US" dirty="0"/>
          </a:p>
        </p:txBody>
      </p:sp>
      <p:sp>
        <p:nvSpPr>
          <p:cNvPr id="22531" name="Content Placeholder 5"/>
          <p:cNvSpPr>
            <a:spLocks noGrp="1"/>
          </p:cNvSpPr>
          <p:nvPr>
            <p:ph sz="quarter" idx="1"/>
          </p:nvPr>
        </p:nvSpPr>
        <p:spPr>
          <a:xfrm>
            <a:off x="603251" y="1600200"/>
            <a:ext cx="8083550" cy="4419600"/>
          </a:xfrm>
        </p:spPr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Healthcare supply chains remain underdeveloped due to their special characteristics</a:t>
            </a:r>
          </a:p>
          <a:p>
            <a:pPr lvl="1"/>
            <a:r>
              <a:rPr lang="en-US" altLang="en-US" dirty="0" smtClean="0">
                <a:ea typeface="ＭＳ Ｐゴシック" pitchFamily="34" charset="-128"/>
              </a:rPr>
              <a:t>Difficulty in forecasting demand</a:t>
            </a:r>
          </a:p>
          <a:p>
            <a:pPr lvl="1"/>
            <a:r>
              <a:rPr lang="en-US" altLang="en-US" dirty="0" smtClean="0">
                <a:ea typeface="ＭＳ Ｐゴシック" pitchFamily="34" charset="-128"/>
              </a:rPr>
              <a:t>Relatively short shelf life</a:t>
            </a:r>
          </a:p>
          <a:p>
            <a:pPr lvl="1"/>
            <a:r>
              <a:rPr lang="en-US" altLang="en-US" dirty="0" smtClean="0">
                <a:ea typeface="ＭＳ Ｐゴシック" pitchFamily="34" charset="-128"/>
              </a:rPr>
              <a:t>High profit margins</a:t>
            </a:r>
          </a:p>
          <a:p>
            <a:pPr lvl="1"/>
            <a:r>
              <a:rPr lang="en-US" altLang="en-US" dirty="0" smtClean="0">
                <a:ea typeface="ＭＳ Ｐゴシック" pitchFamily="34" charset="-128"/>
              </a:rPr>
              <a:t>Lack of qualified supply chain </a:t>
            </a:r>
          </a:p>
          <a:p>
            <a:pPr lvl="1">
              <a:buFont typeface="Wingdings" pitchFamily="2" charset="2"/>
              <a:buNone/>
            </a:pPr>
            <a:r>
              <a:rPr lang="en-US" altLang="en-US" dirty="0" smtClean="0">
                <a:ea typeface="ＭＳ Ｐゴシック" pitchFamily="34" charset="-128"/>
              </a:rPr>
              <a:t>	professionals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noFill/>
          <a:ln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rgbClr val="000090"/>
              </a:buClr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BB7A05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8875A7DC-C51F-4BBC-91BE-79EB62F61A17}" type="slidenum">
              <a:rPr lang="en-US" altLang="en-US" sz="1400" smtClean="0">
                <a:solidFill>
                  <a:srgbClr val="0000FF"/>
                </a:solidFill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400" smtClean="0">
              <a:solidFill>
                <a:srgbClr val="0000FF"/>
              </a:solidFill>
            </a:endParaRPr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071445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87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7913688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Waiting line management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229600" cy="4724400"/>
          </a:xfrm>
        </p:spPr>
        <p:txBody>
          <a:bodyPr/>
          <a:lstStyle/>
          <a:p>
            <a:pPr eaLnBrk="1" hangingPunct="1"/>
            <a:r>
              <a:rPr lang="en-US" sz="2800" dirty="0"/>
              <a:t>Waiting line models provide a powerful mathematical tool for analyzing many </a:t>
            </a:r>
            <a:r>
              <a:rPr lang="en-US" sz="2800" dirty="0" smtClean="0"/>
              <a:t>service situations:</a:t>
            </a:r>
          </a:p>
          <a:p>
            <a:pPr lvl="1" eaLnBrk="1" hangingPunct="1"/>
            <a:r>
              <a:rPr lang="en-US" sz="2400" dirty="0"/>
              <a:t>T</a:t>
            </a:r>
            <a:r>
              <a:rPr lang="en-US" sz="2400" dirty="0" smtClean="0"/>
              <a:t>ellers needed in a bank</a:t>
            </a:r>
          </a:p>
          <a:p>
            <a:pPr lvl="1" eaLnBrk="1" hangingPunct="1"/>
            <a:r>
              <a:rPr lang="en-US" sz="2400" dirty="0" smtClean="0"/>
              <a:t>Computer servers needed in an Internet service operation</a:t>
            </a:r>
          </a:p>
          <a:p>
            <a:pPr lvl="1" eaLnBrk="1" hangingPunct="1"/>
            <a:r>
              <a:rPr lang="en-US" sz="2400" dirty="0" smtClean="0"/>
              <a:t>Seats needed at the waiting room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744" y="4419600"/>
            <a:ext cx="3320256" cy="2449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009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0866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Service system design matrix </a:t>
            </a:r>
            <a:br>
              <a:rPr lang="en-US" dirty="0" smtClean="0"/>
            </a:br>
            <a:r>
              <a:rPr lang="en-US" dirty="0" smtClean="0"/>
              <a:t>	  - </a:t>
            </a:r>
            <a:r>
              <a:rPr lang="en-US" sz="2000" dirty="0" smtClean="0"/>
              <a:t>Structuring the Service Encounter</a:t>
            </a:r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" y="1447800"/>
            <a:ext cx="9187766" cy="5439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 bwMode="auto">
          <a:xfrm>
            <a:off x="2819400" y="1705379"/>
            <a:ext cx="3549007" cy="428221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 bwMode="auto">
          <a:xfrm rot="20002540">
            <a:off x="984392" y="3663770"/>
            <a:ext cx="7356347" cy="1712912"/>
          </a:xfrm>
          <a:prstGeom prst="ellipse">
            <a:avLst/>
          </a:prstGeom>
          <a:noFill/>
          <a:ln w="25400" cap="flat" cmpd="sng" algn="ctr">
            <a:solidFill>
              <a:srgbClr val="2007B9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228600" y="4176215"/>
            <a:ext cx="1127426" cy="1005385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 bwMode="auto">
          <a:xfrm>
            <a:off x="7696200" y="4100015"/>
            <a:ext cx="1149269" cy="1005385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7010400" cy="914400"/>
          </a:xfrm>
        </p:spPr>
        <p:txBody>
          <a:bodyPr/>
          <a:lstStyle/>
          <a:p>
            <a:pPr eaLnBrk="1" hangingPunct="1"/>
            <a:r>
              <a:rPr lang="pt-BR" dirty="0" smtClean="0"/>
              <a:t>Virtual Service: The New Role of the Customer</a:t>
            </a:r>
            <a:endParaRPr lang="en-US" dirty="0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382000" cy="5029200"/>
          </a:xfrm>
        </p:spPr>
        <p:txBody>
          <a:bodyPr/>
          <a:lstStyle/>
          <a:p>
            <a:pPr eaLnBrk="1" hangingPunct="1"/>
            <a:r>
              <a:rPr lang="en-US" sz="2500" b="1" dirty="0" smtClean="0"/>
              <a:t>Virtual customer contact</a:t>
            </a:r>
            <a:r>
              <a:rPr lang="en-US" sz="2500" dirty="0" smtClean="0"/>
              <a:t>: where companies enable customers to interact with one another in </a:t>
            </a:r>
            <a:r>
              <a:rPr lang="en-US" sz="2500" u="sng" dirty="0" smtClean="0"/>
              <a:t>an open environment</a:t>
            </a:r>
          </a:p>
          <a:p>
            <a:pPr lvl="1" eaLnBrk="1" hangingPunct="1"/>
            <a:r>
              <a:rPr lang="en-US" sz="2400" dirty="0" smtClean="0"/>
              <a:t>eBay</a:t>
            </a:r>
          </a:p>
          <a:p>
            <a:pPr lvl="1" eaLnBrk="1" hangingPunct="1"/>
            <a:r>
              <a:rPr lang="en-US" sz="2400" noProof="1"/>
              <a:t>YouTube</a:t>
            </a:r>
          </a:p>
          <a:p>
            <a:pPr lvl="1" eaLnBrk="1" hangingPunct="1"/>
            <a:r>
              <a:rPr lang="en-US" sz="2400" noProof="1"/>
              <a:t>WikiPedia</a:t>
            </a:r>
          </a:p>
          <a:p>
            <a:pPr lvl="1" eaLnBrk="1" hangingPunct="1"/>
            <a:r>
              <a:rPr lang="en-US" sz="2400" noProof="1"/>
              <a:t>Facebook</a:t>
            </a:r>
          </a:p>
          <a:p>
            <a:pPr lvl="1" eaLnBrk="1" hangingPunct="1"/>
            <a:r>
              <a:rPr lang="en-US" sz="2400" noProof="1"/>
              <a:t>Twitter  </a:t>
            </a:r>
          </a:p>
          <a:p>
            <a:pPr lvl="1" eaLnBrk="1" hangingPunct="1"/>
            <a:r>
              <a:rPr lang="en-US" sz="2400" dirty="0" smtClean="0"/>
              <a:t>Second Life</a:t>
            </a:r>
          </a:p>
          <a:p>
            <a:pPr lvl="1" eaLnBrk="1" hangingPunct="1"/>
            <a:endParaRPr lang="en-US" sz="2100" noProof="1" smtClean="0"/>
          </a:p>
          <a:p>
            <a:pPr eaLnBrk="1" hangingPunct="1"/>
            <a:r>
              <a:rPr lang="en-US" sz="2400" b="1" noProof="1" smtClean="0"/>
              <a:t>Web 2.0 and social medias</a:t>
            </a:r>
          </a:p>
          <a:p>
            <a:pPr lvl="1" eaLnBrk="1" hangingPunct="1"/>
            <a:endParaRPr lang="en-US" sz="2100" noProof="1" smtClean="0"/>
          </a:p>
        </p:txBody>
      </p:sp>
      <p:pic>
        <p:nvPicPr>
          <p:cNvPr id="2054" name="Picture 6" descr="http://th07.deviantart.net/fs71/PRE/f/2014/031/c/d/twitter_logo_vector_by_oguzhanbahardesign-d74i1s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367" y="5029200"/>
            <a:ext cx="1852466" cy="1360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37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Summary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>
          <a:xfrm>
            <a:off x="644525" y="1371600"/>
            <a:ext cx="8229600" cy="5486400"/>
          </a:xfrm>
        </p:spPr>
        <p:txBody>
          <a:bodyPr/>
          <a:lstStyle/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2400" dirty="0" smtClean="0"/>
              <a:t>Introduction to process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2400" dirty="0" smtClean="0"/>
              <a:t>Flowchart of process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2400" dirty="0"/>
              <a:t>Types of </a:t>
            </a:r>
            <a:r>
              <a:rPr lang="en-US" sz="2400" dirty="0" smtClean="0"/>
              <a:t>processes: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2400" dirty="0" smtClean="0"/>
              <a:t>Production Process (Chapter 6)</a:t>
            </a:r>
          </a:p>
          <a:p>
            <a:pPr lvl="1" eaLnBrk="1" hangingPunct="1"/>
            <a:r>
              <a:rPr lang="en-US" sz="2200" dirty="0"/>
              <a:t>Introduction to production process</a:t>
            </a:r>
          </a:p>
          <a:p>
            <a:pPr lvl="1" eaLnBrk="1" hangingPunct="1"/>
            <a:r>
              <a:rPr lang="en-US" sz="2200" dirty="0"/>
              <a:t>Organize production processes</a:t>
            </a:r>
          </a:p>
          <a:p>
            <a:pPr lvl="1" eaLnBrk="1" hangingPunct="1"/>
            <a:r>
              <a:rPr lang="en-US" sz="2200" dirty="0"/>
              <a:t>Product-process matrix</a:t>
            </a:r>
          </a:p>
          <a:p>
            <a:pPr lvl="1" eaLnBrk="1" hangingPunct="1"/>
            <a:r>
              <a:rPr lang="en-US" sz="2200" dirty="0"/>
              <a:t>Break-even analysis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sz="2400" dirty="0" smtClean="0"/>
              <a:t>Service Process (Chapter 7)</a:t>
            </a:r>
          </a:p>
          <a:p>
            <a:pPr lvl="1" eaLnBrk="1" hangingPunct="1"/>
            <a:r>
              <a:rPr lang="en-US" sz="2200" dirty="0"/>
              <a:t>Characteristics of service </a:t>
            </a:r>
            <a:r>
              <a:rPr lang="en-US" sz="2200" dirty="0" smtClean="0"/>
              <a:t>processes</a:t>
            </a:r>
          </a:p>
          <a:p>
            <a:pPr lvl="2" indent="-342900" eaLnBrk="1" hangingPunct="1"/>
            <a:r>
              <a:rPr lang="en-US" sz="2200" dirty="0" smtClean="0"/>
              <a:t>how differ from manufacturing processes</a:t>
            </a:r>
          </a:p>
          <a:p>
            <a:pPr lvl="1" eaLnBrk="1" hangingPunct="1"/>
            <a:r>
              <a:rPr lang="en-US" sz="2200" dirty="0" smtClean="0"/>
              <a:t>Design </a:t>
            </a:r>
            <a:r>
              <a:rPr lang="en-US" sz="2200" dirty="0"/>
              <a:t>the service </a:t>
            </a:r>
            <a:r>
              <a:rPr lang="en-US" sz="2200" dirty="0" smtClean="0"/>
              <a:t>system</a:t>
            </a:r>
            <a:endParaRPr lang="en-US" sz="2200" dirty="0"/>
          </a:p>
          <a:p>
            <a:pPr lvl="1" eaLnBrk="1" hangingPunct="1"/>
            <a:r>
              <a:rPr lang="en-US" sz="2200" dirty="0"/>
              <a:t>Involvement of the customer in services:</a:t>
            </a:r>
            <a:r>
              <a:rPr lang="pt-BR" sz="2200" dirty="0"/>
              <a:t> Virtual </a:t>
            </a:r>
            <a:r>
              <a:rPr lang="pt-BR" sz="2200" dirty="0" smtClean="0"/>
              <a:t>Service</a:t>
            </a:r>
            <a:endParaRPr lang="en-US" sz="2200" dirty="0"/>
          </a:p>
          <a:p>
            <a:pPr marL="552450" indent="-552450" eaLnBrk="1" hangingPunct="1">
              <a:buFont typeface="Times" pitchFamily="34" charset="0"/>
              <a:buAutoNum type="arabicPeriod"/>
            </a:pPr>
            <a:endParaRPr lang="en-US" sz="3200" dirty="0">
              <a:solidFill>
                <a:srgbClr val="0000FF"/>
              </a:solidFill>
            </a:endParaRPr>
          </a:p>
          <a:p>
            <a:pPr marL="552450" indent="-552450" eaLnBrk="1" hangingPunct="1">
              <a:buFont typeface="Times" pitchFamily="34" charset="0"/>
              <a:buAutoNum type="arabicPeriod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3429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Jacobs">
  <a:themeElements>
    <a:clrScheme name="">
      <a:dk1>
        <a:srgbClr val="000000"/>
      </a:dk1>
      <a:lt1>
        <a:srgbClr val="FFFFFF"/>
      </a:lt1>
      <a:dk2>
        <a:srgbClr val="A02D47"/>
      </a:dk2>
      <a:lt2>
        <a:srgbClr val="808080"/>
      </a:lt2>
      <a:accent1>
        <a:srgbClr val="E1E1D1"/>
      </a:accent1>
      <a:accent2>
        <a:srgbClr val="C1C09E"/>
      </a:accent2>
      <a:accent3>
        <a:srgbClr val="FFFFFF"/>
      </a:accent3>
      <a:accent4>
        <a:srgbClr val="000000"/>
      </a:accent4>
      <a:accent5>
        <a:srgbClr val="EEEEE5"/>
      </a:accent5>
      <a:accent6>
        <a:srgbClr val="AFAE8F"/>
      </a:accent6>
      <a:hlink>
        <a:srgbClr val="FF9933"/>
      </a:hlink>
      <a:folHlink>
        <a:srgbClr val="969696"/>
      </a:folHlink>
    </a:clrScheme>
    <a:fontScheme name="1_Jacob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05B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05B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1_Jacob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acob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A02D47"/>
    </a:dk2>
    <a:lt2>
      <a:srgbClr val="808080"/>
    </a:lt2>
    <a:accent1>
      <a:srgbClr val="E1E1D1"/>
    </a:accent1>
    <a:accent2>
      <a:srgbClr val="C1C09E"/>
    </a:accent2>
    <a:accent3>
      <a:srgbClr val="FFFFFF"/>
    </a:accent3>
    <a:accent4>
      <a:srgbClr val="000000"/>
    </a:accent4>
    <a:accent5>
      <a:srgbClr val="EEEEE5"/>
    </a:accent5>
    <a:accent6>
      <a:srgbClr val="AFAE8F"/>
    </a:accent6>
    <a:hlink>
      <a:srgbClr val="FF9933"/>
    </a:hlink>
    <a:folHlink>
      <a:srgbClr val="969696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A02D47"/>
    </a:dk2>
    <a:lt2>
      <a:srgbClr val="808080"/>
    </a:lt2>
    <a:accent1>
      <a:srgbClr val="E1E1D1"/>
    </a:accent1>
    <a:accent2>
      <a:srgbClr val="C1C09E"/>
    </a:accent2>
    <a:accent3>
      <a:srgbClr val="FFFFFF"/>
    </a:accent3>
    <a:accent4>
      <a:srgbClr val="000000"/>
    </a:accent4>
    <a:accent5>
      <a:srgbClr val="EEEEE5"/>
    </a:accent5>
    <a:accent6>
      <a:srgbClr val="AFAE8F"/>
    </a:accent6>
    <a:hlink>
      <a:srgbClr val="FF9933"/>
    </a:hlink>
    <a:folHlink>
      <a:srgbClr val="969696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A02D47"/>
    </a:dk2>
    <a:lt2>
      <a:srgbClr val="808080"/>
    </a:lt2>
    <a:accent1>
      <a:srgbClr val="E1E1D1"/>
    </a:accent1>
    <a:accent2>
      <a:srgbClr val="C1C09E"/>
    </a:accent2>
    <a:accent3>
      <a:srgbClr val="FFFFFF"/>
    </a:accent3>
    <a:accent4>
      <a:srgbClr val="000000"/>
    </a:accent4>
    <a:accent5>
      <a:srgbClr val="EEEEE5"/>
    </a:accent5>
    <a:accent6>
      <a:srgbClr val="AFAE8F"/>
    </a:accent6>
    <a:hlink>
      <a:srgbClr val="FF9933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274509848</TotalTime>
  <Pages>20</Pages>
  <Words>978</Words>
  <Application>Microsoft Office PowerPoint</Application>
  <PresentationFormat>On-screen Show (4:3)</PresentationFormat>
  <Paragraphs>202</Paragraphs>
  <Slides>32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ＭＳ Ｐゴシック</vt:lpstr>
      <vt:lpstr>Arial</vt:lpstr>
      <vt:lpstr>Arial Narrow Bold</vt:lpstr>
      <vt:lpstr>Book Antiqua</vt:lpstr>
      <vt:lpstr>Times</vt:lpstr>
      <vt:lpstr>Times New Roman</vt:lpstr>
      <vt:lpstr>Wingdings</vt:lpstr>
      <vt:lpstr>1_Jacobs</vt:lpstr>
      <vt:lpstr>Document</vt:lpstr>
      <vt:lpstr>Chapter 5-7</vt:lpstr>
      <vt:lpstr>Outline</vt:lpstr>
      <vt:lpstr>Process</vt:lpstr>
      <vt:lpstr>Process Flowcharting</vt:lpstr>
      <vt:lpstr>Flowchart Symbols</vt:lpstr>
      <vt:lpstr>Process Flowchart Example (Slot Machine page 111)</vt:lpstr>
      <vt:lpstr>Terminology </vt:lpstr>
      <vt:lpstr>Types of Processes </vt:lpstr>
      <vt:lpstr>Outline</vt:lpstr>
      <vt:lpstr>Production Process</vt:lpstr>
      <vt:lpstr>Types of firms (based on decoupling point)</vt:lpstr>
      <vt:lpstr>Types of Firms (Cont.)</vt:lpstr>
      <vt:lpstr>How Production Processes are Organized</vt:lpstr>
      <vt:lpstr>1. Project</vt:lpstr>
      <vt:lpstr>2. Workcenter</vt:lpstr>
      <vt:lpstr>3. Manufacturing Cell</vt:lpstr>
      <vt:lpstr>Workcenter Vs. Manufacturing Cell</vt:lpstr>
      <vt:lpstr>4. Assembly Line Design</vt:lpstr>
      <vt:lpstr>5. Continuous Process</vt:lpstr>
      <vt:lpstr>Product–Process Matrix</vt:lpstr>
      <vt:lpstr>Break-Even Analysis</vt:lpstr>
      <vt:lpstr>Example of Break-Even Analysis</vt:lpstr>
      <vt:lpstr>Example of Break-Even Analysis (Cont.)</vt:lpstr>
      <vt:lpstr>Outline</vt:lpstr>
      <vt:lpstr>Service Package</vt:lpstr>
      <vt:lpstr>SUPPLY CHAIN SERVICES AT DHL </vt:lpstr>
      <vt:lpstr>Service vs. manufacturing </vt:lpstr>
      <vt:lpstr> SCM in healthcare</vt:lpstr>
      <vt:lpstr>Waiting line management</vt:lpstr>
      <vt:lpstr>Service system design matrix     - Structuring the Service Encounter</vt:lpstr>
      <vt:lpstr>Virtual Service: The New Role of the Customer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subject>Process Analysis</dc:subject>
  <dc:creator>Dr. Ronny Richardson rrichard@spsu.edu</dc:creator>
  <cp:lastModifiedBy>Administrator</cp:lastModifiedBy>
  <cp:revision>157</cp:revision>
  <cp:lastPrinted>2012-09-06T21:45:06Z</cp:lastPrinted>
  <dcterms:created xsi:type="dcterms:W3CDTF">1997-10-01T23:09:06Z</dcterms:created>
  <dcterms:modified xsi:type="dcterms:W3CDTF">2016-09-08T17:30:26Z</dcterms:modified>
</cp:coreProperties>
</file>